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0" r:id="rId2"/>
  </p:sldMasterIdLst>
  <p:notesMasterIdLst>
    <p:notesMasterId r:id="rId133"/>
  </p:notesMasterIdLst>
  <p:handoutMasterIdLst>
    <p:handoutMasterId r:id="rId134"/>
  </p:handoutMasterIdLst>
  <p:sldIdLst>
    <p:sldId id="256" r:id="rId3"/>
    <p:sldId id="267" r:id="rId4"/>
    <p:sldId id="264" r:id="rId5"/>
    <p:sldId id="269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422" r:id="rId18"/>
    <p:sldId id="287" r:id="rId19"/>
    <p:sldId id="282" r:id="rId20"/>
    <p:sldId id="283" r:id="rId21"/>
    <p:sldId id="284" r:id="rId22"/>
    <p:sldId id="285" r:id="rId23"/>
    <p:sldId id="289" r:id="rId24"/>
    <p:sldId id="290" r:id="rId25"/>
    <p:sldId id="291" r:id="rId26"/>
    <p:sldId id="299" r:id="rId27"/>
    <p:sldId id="423" r:id="rId28"/>
    <p:sldId id="292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8" r:id="rId40"/>
    <p:sldId id="427" r:id="rId41"/>
    <p:sldId id="327" r:id="rId42"/>
    <p:sldId id="377" r:id="rId43"/>
    <p:sldId id="424" r:id="rId44"/>
    <p:sldId id="479" r:id="rId45"/>
    <p:sldId id="331" r:id="rId46"/>
    <p:sldId id="332" r:id="rId47"/>
    <p:sldId id="334" r:id="rId48"/>
    <p:sldId id="335" r:id="rId49"/>
    <p:sldId id="336" r:id="rId50"/>
    <p:sldId id="338" r:id="rId51"/>
    <p:sldId id="337" r:id="rId52"/>
    <p:sldId id="333" r:id="rId53"/>
    <p:sldId id="339" r:id="rId54"/>
    <p:sldId id="340" r:id="rId55"/>
    <p:sldId id="342" r:id="rId56"/>
    <p:sldId id="343" r:id="rId57"/>
    <p:sldId id="344" r:id="rId58"/>
    <p:sldId id="345" r:id="rId59"/>
    <p:sldId id="341" r:id="rId60"/>
    <p:sldId id="346" r:id="rId61"/>
    <p:sldId id="347" r:id="rId62"/>
    <p:sldId id="425" r:id="rId63"/>
    <p:sldId id="480" r:id="rId64"/>
    <p:sldId id="349" r:id="rId65"/>
    <p:sldId id="350" r:id="rId66"/>
    <p:sldId id="351" r:id="rId67"/>
    <p:sldId id="352" r:id="rId68"/>
    <p:sldId id="353" r:id="rId69"/>
    <p:sldId id="354" r:id="rId70"/>
    <p:sldId id="355" r:id="rId71"/>
    <p:sldId id="356" r:id="rId72"/>
    <p:sldId id="357" r:id="rId73"/>
    <p:sldId id="358" r:id="rId74"/>
    <p:sldId id="359" r:id="rId75"/>
    <p:sldId id="360" r:id="rId76"/>
    <p:sldId id="361" r:id="rId77"/>
    <p:sldId id="362" r:id="rId78"/>
    <p:sldId id="363" r:id="rId79"/>
    <p:sldId id="426" r:id="rId80"/>
    <p:sldId id="428" r:id="rId81"/>
    <p:sldId id="429" r:id="rId82"/>
    <p:sldId id="430" r:id="rId83"/>
    <p:sldId id="431" r:id="rId84"/>
    <p:sldId id="432" r:id="rId85"/>
    <p:sldId id="433" r:id="rId86"/>
    <p:sldId id="434" r:id="rId87"/>
    <p:sldId id="435" r:id="rId88"/>
    <p:sldId id="436" r:id="rId89"/>
    <p:sldId id="437" r:id="rId90"/>
    <p:sldId id="438" r:id="rId91"/>
    <p:sldId id="439" r:id="rId92"/>
    <p:sldId id="440" r:id="rId93"/>
    <p:sldId id="441" r:id="rId94"/>
    <p:sldId id="442" r:id="rId95"/>
    <p:sldId id="443" r:id="rId96"/>
    <p:sldId id="444" r:id="rId97"/>
    <p:sldId id="445" r:id="rId98"/>
    <p:sldId id="446" r:id="rId99"/>
    <p:sldId id="447" r:id="rId100"/>
    <p:sldId id="448" r:id="rId101"/>
    <p:sldId id="449" r:id="rId102"/>
    <p:sldId id="450" r:id="rId103"/>
    <p:sldId id="451" r:id="rId104"/>
    <p:sldId id="452" r:id="rId105"/>
    <p:sldId id="453" r:id="rId106"/>
    <p:sldId id="454" r:id="rId107"/>
    <p:sldId id="455" r:id="rId108"/>
    <p:sldId id="456" r:id="rId109"/>
    <p:sldId id="457" r:id="rId110"/>
    <p:sldId id="458" r:id="rId111"/>
    <p:sldId id="459" r:id="rId112"/>
    <p:sldId id="460" r:id="rId113"/>
    <p:sldId id="461" r:id="rId114"/>
    <p:sldId id="462" r:id="rId115"/>
    <p:sldId id="463" r:id="rId116"/>
    <p:sldId id="464" r:id="rId117"/>
    <p:sldId id="465" r:id="rId118"/>
    <p:sldId id="466" r:id="rId119"/>
    <p:sldId id="467" r:id="rId120"/>
    <p:sldId id="468" r:id="rId121"/>
    <p:sldId id="481" r:id="rId122"/>
    <p:sldId id="469" r:id="rId123"/>
    <p:sldId id="470" r:id="rId124"/>
    <p:sldId id="471" r:id="rId125"/>
    <p:sldId id="472" r:id="rId126"/>
    <p:sldId id="473" r:id="rId127"/>
    <p:sldId id="474" r:id="rId128"/>
    <p:sldId id="475" r:id="rId129"/>
    <p:sldId id="476" r:id="rId130"/>
    <p:sldId id="477" r:id="rId131"/>
    <p:sldId id="478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8603FDC-E32A-4AB5-989C-0864C3EAD2B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handoutMaster" Target="handoutMasters/handoutMaster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4/25/2018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4/25/2018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4/25/2018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4/25/2018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B0A3D-0E4E-4108-98B2-78262481A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4/25/2018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4/25/2018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4/25/2018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4/25/2018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4/25/2018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4/25/2018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4/25/2018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4/25/2018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/>
              <a:pPr/>
              <a:t>4/25/2018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CDaVOlR150" TargetMode="Externa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mp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mp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mp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mp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mp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mp"/><Relationship Id="rId2" Type="http://schemas.openxmlformats.org/officeDocument/2006/relationships/image" Target="../media/image118.tmp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mp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mp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mp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mp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mp"/><Relationship Id="rId2" Type="http://schemas.openxmlformats.org/officeDocument/2006/relationships/image" Target="../media/image12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tmp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mp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mp"/><Relationship Id="rId2" Type="http://schemas.openxmlformats.org/officeDocument/2006/relationships/image" Target="../media/image129.tmp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mp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mp"/><Relationship Id="rId2" Type="http://schemas.openxmlformats.org/officeDocument/2006/relationships/image" Target="../media/image132.tmp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tmp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mp"/><Relationship Id="rId2" Type="http://schemas.openxmlformats.org/officeDocument/2006/relationships/image" Target="../media/image135.tmp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safe=strict&amp;biw=1366&amp;bih=643&amp;q=hurricane+katrina+date&amp;stick=H4sIAAAAAAAAAOPgE-LUz9U3MM_Ly0nSUs1OttLPTS1JzS_Kz8lPr9QvKcovyExOzIlPrkzOyc9LtUpJLEkFAPNFTIg0AAAA&amp;sa=X&amp;sqi=2&amp;pjf=1&amp;ved=0ahUKEwj-ue2g6PvSAhUf3YMKHVMIBVsQ6BMIrgEoADAd" TargetMode="External"/><Relationship Id="rId13" Type="http://schemas.openxmlformats.org/officeDocument/2006/relationships/hyperlink" Target="https://www.google.com/search?safe=strict&amp;biw=1366&amp;bih=643&amp;q=Cuba&amp;stick=H4sIAAAAAAAAAOPgE-LUz9U3MM_Ly0lSAjNTDEyqzLT0spOt9HNTS1Lzi_Jz8tMr9UuK8gsykxNz4pMrk3Py81KtEtPSUpNLUlMUEotSEwFywkNQSAAAAA&amp;sa=X&amp;sqi=2&amp;pjf=1&amp;ved=0ahUKEwj-ue2g6PvSAhUf3YMKHVMIBVsQmxMIuQEoAjAg" TargetMode="External"/><Relationship Id="rId3" Type="http://schemas.openxmlformats.org/officeDocument/2006/relationships/image" Target="../media/image19.jpeg"/><Relationship Id="rId7" Type="http://schemas.openxmlformats.org/officeDocument/2006/relationships/hyperlink" Target="https://www.google.com/search?safe=strict&amp;biw=1366&amp;bih=643&amp;q=hurricane+katrina+highest+wind+speed&amp;stick=H4sIAAAAAAAAAOPgE-LUz9U3MM_Ly0nS0stOttLPTS1JzS_Kz8lPr9QvKcovyExOzIlPrkzOyc9LtcrITM9ILS5RKM_MSykGAHVNEu09AAAA&amp;sa=X&amp;sqi=2&amp;pjf=1&amp;ved=0ahUKEwj-ue2g6PvSAhUf3YMKHVMIBVsQ6BMIqwEoADAc" TargetMode="External"/><Relationship Id="rId12" Type="http://schemas.openxmlformats.org/officeDocument/2006/relationships/hyperlink" Target="https://www.google.com/search?safe=strict&amp;biw=1366&amp;bih=643&amp;q=New+Orleans&amp;stick=H4sIAAAAAAAAAOPgE-LUz9U3MM_Ly0lS4gAx04xKsrT0spOt9HNTS1Lzi_Jz8tMr9UuK8gsykxNz4pMrk3Py81KtEtPSUpNLUlMUEotSEwEa2An_RwAAAA&amp;sa=X&amp;sqi=2&amp;pjf=1&amp;ved=0ahUKEwj-ue2g6PvSAhUf3YMKHVMIBVsQmxMIuAEoATAg" TargetMode="External"/><Relationship Id="rId17" Type="http://schemas.openxmlformats.org/officeDocument/2006/relationships/hyperlink" Target="https://www.google.com/search?safe=strict&amp;biw=1366&amp;bih=643&amp;q=hurricane+katrina+affected+areas&amp;stick=H4sIAAAAAAAAAOPgE-LUz9U3MM_Ly0nS0stOttLPTS1JzS_Kz8lPr9QvKcovyExOzIlPrkzOyc9LtUpMS0tNLklNUUgsSk0EACYCxbA9AAAA&amp;sa=X&amp;sqi=2&amp;pjf=1&amp;ved=0ahUKEwj-ue2g6PvSAhUf3YMKHVMIBVsQ44YBCL0BKAYwIA" TargetMode="External"/><Relationship Id="rId2" Type="http://schemas.openxmlformats.org/officeDocument/2006/relationships/hyperlink" Target="https://www.youtube.com/watch?v=HbJaMWw4-2Q" TargetMode="External"/><Relationship Id="rId16" Type="http://schemas.openxmlformats.org/officeDocument/2006/relationships/hyperlink" Target="https://www.google.com/search?safe=strict&amp;biw=1366&amp;bih=643&amp;q=Georgia&amp;stick=H4sIAAAAAAAAAOPgE-LUz9U3MM_Ly0lS4gAxUwwqLLT0spOt9HNTS1Lzi_Jz8tMr9UuK8gsykxNz4pMrk3Py81KtEtPSUpNLUlMUEotSEwFDiXe2RwAAAA&amp;sa=X&amp;sqi=2&amp;pjf=1&amp;ved=0ahUKEwj-ue2g6PvSAhUf3YMKHVMIBVsQmxMIvAEoBTA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hyperlink" Target="https://www.google.com/search?safe=strict&amp;biw=1366&amp;bih=643&amp;q=hurricane+katrina+affected+areas&amp;stick=H4sIAAAAAAAAAOPgE-LUz9U3MM_Ly0nS0stOttLPTS1JzS_Kz8lPr9QvKcovyExOzIlPrkzOyc9LtUpMS0tNLklNUUgsSk0EACYCxbA9AAAA&amp;sa=X&amp;sqi=2&amp;pjf=1&amp;ved=0ahUKEwj-ue2g6PvSAhUf3YMKHVMIBVsQ6BMItwEoADAg" TargetMode="External"/><Relationship Id="rId5" Type="http://schemas.openxmlformats.org/officeDocument/2006/relationships/hyperlink" Target="http://www.google.com/url?sa=i&amp;rct=j&amp;q=&amp;esrc=s&amp;frm=1&amp;source=images&amp;cd=&amp;cad=rja&amp;uact=8&amp;ved=0ahUKEwiaiurJ5vvSAhWo3YMKHYLuCv4QjRwIBw&amp;url=http://time.com/hurricane-katrina-10-years-later/&amp;psig=AFQjCNGn4wqnqSwXOdbEBIQFm45oUmUjww&amp;ust=1490879842626135" TargetMode="External"/><Relationship Id="rId15" Type="http://schemas.openxmlformats.org/officeDocument/2006/relationships/hyperlink" Target="https://www.google.com/search?safe=strict&amp;biw=1366&amp;bih=643&amp;q=Alabama&amp;stick=H4sIAAAAAAAAAOPgE-LUz9U3MM_Ly0lSYgcx0ysztPSyk630c1NLUvOL8nPy0yv1S4ryCzKTE3PikyuTc_LzUq0S09JSk0tSUxQSi1ITAbMdldBGAAAA&amp;sa=X&amp;sqi=2&amp;pjf=1&amp;ved=0ahUKEwj-ue2g6PvSAhUf3YMKHVMIBVsQmxMIuwEoBDAg" TargetMode="External"/><Relationship Id="rId10" Type="http://schemas.openxmlformats.org/officeDocument/2006/relationships/hyperlink" Target="https://www.google.com/search?safe=strict&amp;biw=1366&amp;bih=643&amp;q=hurricane+katrina+fatalities&amp;stick=H4sIAAAAAAAAAOPgE-LUz9U3MM_Ly0nS0s4ot9JPzs_JSU0uyczP0y8pyi_ITE7MiU-uTM7Jz0sttkpLLEnMySzJTC0GAHSkk_g6AAAA&amp;sa=X&amp;sqi=2&amp;pjf=1&amp;ved=0ahUKEwj-ue2g6PvSAhUf3YMKHVMIBVsQ6BMItAEoADAf" TargetMode="External"/><Relationship Id="rId4" Type="http://schemas.openxmlformats.org/officeDocument/2006/relationships/image" Target="../media/image20.jpg"/><Relationship Id="rId9" Type="http://schemas.openxmlformats.org/officeDocument/2006/relationships/hyperlink" Target="https://www.google.com/search?safe=strict&amp;biw=1366&amp;bih=643&amp;q=hurricane+katrina+category&amp;stick=H4sIAAAAAAAAAOPgE-LUz9U3MM_Ly0nS0sxOttLPTS1JzS_Kz8lPr9QvKcovyExOzIlPrkzOyc9LtUpOLElNzy-qBAD7l-hHOAAAAA&amp;sa=X&amp;sqi=2&amp;pjf=1&amp;ved=0ahUKEwj-ue2g6PvSAhUf3YMKHVMIBVsQ6BMIsQEoADAe" TargetMode="External"/><Relationship Id="rId14" Type="http://schemas.openxmlformats.org/officeDocument/2006/relationships/hyperlink" Target="https://www.google.com/search?safe=strict&amp;biw=1366&amp;bih=643&amp;q=Louisiana&amp;stick=H4sIAAAAAAAAAOPgE-LUz9U3MM_Ly0lS4gAxTXIqDbX0spOt9HNTS1Lzi_Jz8tMr9UuK8gsykxNz4pMrk3Py81KtEtPSUpNLUlMUEotSEwF6NBekRwAAAA&amp;sa=X&amp;sqi=2&amp;pjf=1&amp;ved=0ahUKEwj-ue2g6PvSAhUf3YMKHVMIBVsQmxMIugEoAzA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youtube.com/watch?v=XT7CtF5ljx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youtube.com/watch?v=cvOut9VUqK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zP4rgvu4xD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9pwdHz0S5M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mp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tmp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60rgyy5t0A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9050" y="2648448"/>
            <a:ext cx="9602789" cy="107354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8000" dirty="0"/>
              <a:t>Unit </a:t>
            </a:r>
            <a:r>
              <a:rPr lang="en-US" sz="8000" dirty="0" smtClean="0"/>
              <a:t>8: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Weather, Water &amp; Climate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Part I: Weather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050" y="3554568"/>
            <a:ext cx="9601200" cy="210569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Topic 1: cyclonic weather</a:t>
            </a:r>
          </a:p>
          <a:p>
            <a:r>
              <a:rPr lang="en-US" sz="3200" dirty="0" smtClean="0"/>
              <a:t>Topic 2: Weather instruments</a:t>
            </a:r>
          </a:p>
          <a:p>
            <a:r>
              <a:rPr lang="en-US" sz="3200" dirty="0" smtClean="0"/>
              <a:t>Topic 3: weather variables</a:t>
            </a:r>
          </a:p>
          <a:p>
            <a:r>
              <a:rPr lang="en-US" sz="3200" dirty="0" smtClean="0"/>
              <a:t>Topic 4: air masses &amp; fronts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29492" r="28796" b="36303"/>
          <a:stretch/>
        </p:blipFill>
        <p:spPr>
          <a:xfrm>
            <a:off x="221054" y="123509"/>
            <a:ext cx="11569585" cy="4857461"/>
          </a:xfrm>
        </p:spPr>
      </p:pic>
      <p:pic>
        <p:nvPicPr>
          <p:cNvPr id="8" name="Picture 7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1" t="40729" r="29120" b="30820"/>
          <a:stretch/>
        </p:blipFill>
        <p:spPr>
          <a:xfrm>
            <a:off x="2807595" y="4507606"/>
            <a:ext cx="6645940" cy="235039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391695" y="3361386"/>
            <a:ext cx="6890198" cy="257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91673" y="3889420"/>
            <a:ext cx="8718997" cy="257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91673" y="4417454"/>
            <a:ext cx="7431110" cy="306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Before we look at “climate variables,” first we must ask…</a:t>
            </a:r>
            <a:br>
              <a:rPr lang="en-US" dirty="0" smtClean="0"/>
            </a:br>
            <a:r>
              <a:rPr lang="en-US" dirty="0" smtClean="0"/>
              <a:t>WHAT IS </a:t>
            </a:r>
            <a:r>
              <a:rPr lang="en-US" b="1" u="sng" dirty="0" smtClean="0"/>
              <a:t>CLIMATE</a:t>
            </a:r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1303358" cy="45307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CLIMATE IS…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16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28870" r="31641" b="22000"/>
          <a:stretch/>
        </p:blipFill>
        <p:spPr>
          <a:xfrm>
            <a:off x="1146220" y="128789"/>
            <a:ext cx="9949358" cy="6605033"/>
          </a:xfrm>
        </p:spPr>
      </p:pic>
      <p:cxnSp>
        <p:nvCxnSpPr>
          <p:cNvPr id="6" name="Straight Connector 5"/>
          <p:cNvCxnSpPr/>
          <p:nvPr/>
        </p:nvCxnSpPr>
        <p:spPr>
          <a:xfrm>
            <a:off x="3507881" y="2442696"/>
            <a:ext cx="5958091" cy="4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885143" y="2949262"/>
            <a:ext cx="5365663" cy="8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6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t="28249" r="30637" b="30085"/>
          <a:stretch/>
        </p:blipFill>
        <p:spPr>
          <a:xfrm>
            <a:off x="515154" y="265176"/>
            <a:ext cx="11357176" cy="6161382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5201882" y="4893972"/>
            <a:ext cx="4148180" cy="85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275129" y="5563673"/>
            <a:ext cx="4074933" cy="193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8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1" t="32602" r="27290" b="17336"/>
          <a:stretch/>
        </p:blipFill>
        <p:spPr>
          <a:xfrm>
            <a:off x="373487" y="154547"/>
            <a:ext cx="11269013" cy="6549861"/>
          </a:xfrm>
        </p:spPr>
      </p:pic>
    </p:spTree>
    <p:extLst>
      <p:ext uri="{BB962C8B-B14F-4D97-AF65-F5344CB8AC3E}">
        <p14:creationId xmlns:p14="http://schemas.microsoft.com/office/powerpoint/2010/main" val="5112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27937" r="30135" b="30706"/>
          <a:stretch/>
        </p:blipFill>
        <p:spPr>
          <a:xfrm>
            <a:off x="502276" y="265176"/>
            <a:ext cx="11230378" cy="5998556"/>
          </a:xfrm>
        </p:spPr>
      </p:pic>
      <p:cxnSp>
        <p:nvCxnSpPr>
          <p:cNvPr id="6" name="Straight Connector 5"/>
          <p:cNvCxnSpPr/>
          <p:nvPr/>
        </p:nvCxnSpPr>
        <p:spPr>
          <a:xfrm>
            <a:off x="4738243" y="3601796"/>
            <a:ext cx="5616371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67009" y="4155588"/>
            <a:ext cx="7329261" cy="234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131048" y="4868214"/>
            <a:ext cx="3497797" cy="85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028535" y="5565973"/>
            <a:ext cx="2437437" cy="42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6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0"/>
            <a:ext cx="9509759" cy="1088136"/>
          </a:xfrm>
        </p:spPr>
        <p:txBody>
          <a:bodyPr/>
          <a:lstStyle/>
          <a:p>
            <a:r>
              <a:rPr lang="en-US" dirty="0" smtClean="0"/>
              <a:t>ESRT pg. 14</a:t>
            </a:r>
            <a:endParaRPr lang="en-US" dirty="0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5" t="31669" r="33650" b="17025"/>
          <a:stretch/>
        </p:blipFill>
        <p:spPr>
          <a:xfrm>
            <a:off x="1341120" y="1182373"/>
            <a:ext cx="6735492" cy="5501762"/>
          </a:xfrm>
        </p:spPr>
      </p:pic>
      <p:sp>
        <p:nvSpPr>
          <p:cNvPr id="6" name="TextBox 5"/>
          <p:cNvSpPr txBox="1"/>
          <p:nvPr/>
        </p:nvSpPr>
        <p:spPr>
          <a:xfrm>
            <a:off x="8293995" y="1671096"/>
            <a:ext cx="41169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In Your Notes…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Shade easterly winds GREEN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Shade westerly winds ORANGE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Color “wet” belts </a:t>
            </a:r>
          </a:p>
          <a:p>
            <a:r>
              <a:rPr lang="en-US" sz="2400" dirty="0" smtClean="0"/>
              <a:t>    BLUE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Color “dry” belts</a:t>
            </a:r>
          </a:p>
          <a:p>
            <a:r>
              <a:rPr lang="en-US" sz="2400" dirty="0" smtClean="0"/>
              <a:t>    RED</a:t>
            </a:r>
          </a:p>
        </p:txBody>
      </p:sp>
    </p:spTree>
    <p:extLst>
      <p:ext uri="{BB962C8B-B14F-4D97-AF65-F5344CB8AC3E}">
        <p14:creationId xmlns:p14="http://schemas.microsoft.com/office/powerpoint/2010/main" val="33176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t="28559" r="29298" b="22311"/>
          <a:stretch/>
        </p:blipFill>
        <p:spPr>
          <a:xfrm>
            <a:off x="927278" y="141667"/>
            <a:ext cx="10457646" cy="6479639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9052665" y="4185634"/>
            <a:ext cx="709521" cy="85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64744" y="4696500"/>
            <a:ext cx="4341363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37499" y="5301808"/>
            <a:ext cx="812552" cy="4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5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1" t="32913" r="30303" b="17646"/>
          <a:stretch/>
        </p:blipFill>
        <p:spPr>
          <a:xfrm>
            <a:off x="1066799" y="167425"/>
            <a:ext cx="10058400" cy="6554448"/>
          </a:xfrm>
        </p:spPr>
      </p:pic>
    </p:spTree>
    <p:extLst>
      <p:ext uri="{BB962C8B-B14F-4D97-AF65-F5344CB8AC3E}">
        <p14:creationId xmlns:p14="http://schemas.microsoft.com/office/powerpoint/2010/main" val="392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28559" r="29633" b="25420"/>
          <a:stretch/>
        </p:blipFill>
        <p:spPr>
          <a:xfrm>
            <a:off x="579549" y="115910"/>
            <a:ext cx="10702344" cy="6412739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3759448" y="5610899"/>
            <a:ext cx="533303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31097" y="5087679"/>
            <a:ext cx="386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, Lake Ontario Shore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26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8" t="28870" r="29130" b="28841"/>
          <a:stretch/>
        </p:blipFill>
        <p:spPr>
          <a:xfrm>
            <a:off x="436019" y="265176"/>
            <a:ext cx="11319960" cy="5898524"/>
          </a:xfrm>
        </p:spPr>
      </p:pic>
      <p:cxnSp>
        <p:nvCxnSpPr>
          <p:cNvPr id="6" name="Straight Connector 5"/>
          <p:cNvCxnSpPr/>
          <p:nvPr/>
        </p:nvCxnSpPr>
        <p:spPr>
          <a:xfrm>
            <a:off x="7107955" y="4052556"/>
            <a:ext cx="1314828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850378" y="5254580"/>
            <a:ext cx="914991" cy="85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9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30114" r="27457" b="23865"/>
          <a:stretch/>
        </p:blipFill>
        <p:spPr>
          <a:xfrm>
            <a:off x="785609" y="265176"/>
            <a:ext cx="10660886" cy="5800773"/>
          </a:xfrm>
        </p:spPr>
      </p:pic>
    </p:spTree>
    <p:extLst>
      <p:ext uri="{BB962C8B-B14F-4D97-AF65-F5344CB8AC3E}">
        <p14:creationId xmlns:p14="http://schemas.microsoft.com/office/powerpoint/2010/main" val="5383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ESRT pg. 4</a:t>
            </a:r>
            <a:endParaRPr lang="en-US" dirty="0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6" t="32291" r="31642" b="17336"/>
          <a:stretch/>
        </p:blipFill>
        <p:spPr>
          <a:xfrm>
            <a:off x="631065" y="1493949"/>
            <a:ext cx="7096259" cy="5086701"/>
          </a:xfrm>
        </p:spPr>
      </p:pic>
      <p:sp>
        <p:nvSpPr>
          <p:cNvPr id="6" name="TextBox 5"/>
          <p:cNvSpPr txBox="1"/>
          <p:nvPr/>
        </p:nvSpPr>
        <p:spPr>
          <a:xfrm>
            <a:off x="7933387" y="2405192"/>
            <a:ext cx="41169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In Your Notes…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Trace cold current lines/arrows (thick) BLUE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Trace warm current lines/arrows (thin) RED</a:t>
            </a:r>
          </a:p>
        </p:txBody>
      </p:sp>
    </p:spTree>
    <p:extLst>
      <p:ext uri="{BB962C8B-B14F-4D97-AF65-F5344CB8AC3E}">
        <p14:creationId xmlns:p14="http://schemas.microsoft.com/office/powerpoint/2010/main" val="427701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29181" r="29968" b="43144"/>
          <a:stretch/>
        </p:blipFill>
        <p:spPr>
          <a:xfrm>
            <a:off x="757704" y="809244"/>
            <a:ext cx="11010624" cy="3983514"/>
          </a:xfrm>
        </p:spPr>
      </p:pic>
    </p:spTree>
    <p:extLst>
      <p:ext uri="{BB962C8B-B14F-4D97-AF65-F5344CB8AC3E}">
        <p14:creationId xmlns:p14="http://schemas.microsoft.com/office/powerpoint/2010/main" val="38148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ESRT pg. 14</a:t>
            </a:r>
            <a:endParaRPr lang="en-US" dirty="0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0" t="32291" r="32981" b="16092"/>
          <a:stretch/>
        </p:blipFill>
        <p:spPr>
          <a:xfrm>
            <a:off x="1341120" y="1493949"/>
            <a:ext cx="6439436" cy="5042198"/>
          </a:xfrm>
        </p:spPr>
      </p:pic>
      <p:sp>
        <p:nvSpPr>
          <p:cNvPr id="6" name="TextBox 5"/>
          <p:cNvSpPr txBox="1"/>
          <p:nvPr/>
        </p:nvSpPr>
        <p:spPr>
          <a:xfrm>
            <a:off x="7780556" y="662296"/>
            <a:ext cx="41169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In Your Notes…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Shade the temperature line RED as it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Shade the temperature line BLUE as it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Shade the layers of the atmosphere as follows: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Troposphere = Green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Stratosphere = Yellow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Mesosphere = Purple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Thermosphere = Orange</a:t>
            </a:r>
          </a:p>
        </p:txBody>
      </p:sp>
    </p:spTree>
    <p:extLst>
      <p:ext uri="{BB962C8B-B14F-4D97-AF65-F5344CB8AC3E}">
        <p14:creationId xmlns:p14="http://schemas.microsoft.com/office/powerpoint/2010/main" val="29363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27937" r="29466" b="20756"/>
          <a:stretch/>
        </p:blipFill>
        <p:spPr>
          <a:xfrm>
            <a:off x="1053920" y="90154"/>
            <a:ext cx="10084158" cy="6602722"/>
          </a:xfrm>
        </p:spPr>
      </p:pic>
      <p:cxnSp>
        <p:nvCxnSpPr>
          <p:cNvPr id="6" name="Straight Connector 5"/>
          <p:cNvCxnSpPr/>
          <p:nvPr/>
        </p:nvCxnSpPr>
        <p:spPr>
          <a:xfrm>
            <a:off x="7893566" y="4194224"/>
            <a:ext cx="1250434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827617" y="4649273"/>
            <a:ext cx="4753487" cy="85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8992" y="6199039"/>
            <a:ext cx="876946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111730" y="6220496"/>
            <a:ext cx="580732" cy="85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7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7" t="31668" r="29131" b="17958"/>
          <a:stretch/>
        </p:blipFill>
        <p:spPr>
          <a:xfrm>
            <a:off x="231819" y="115910"/>
            <a:ext cx="6593984" cy="4222232"/>
          </a:xfrm>
        </p:spPr>
      </p:pic>
      <p:pic>
        <p:nvPicPr>
          <p:cNvPr id="6" name="Picture 5" descr="http://www.earthtoleigh.com/documents/keynotes/4%20-%20Water%20and%20Climate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0" t="33469" r="34718" b="18066"/>
          <a:stretch/>
        </p:blipFill>
        <p:spPr>
          <a:xfrm>
            <a:off x="6709892" y="2792114"/>
            <a:ext cx="4971245" cy="4065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7886" y="429982"/>
            <a:ext cx="1906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Windward Side</a:t>
            </a:r>
          </a:p>
          <a:p>
            <a:pPr algn="ctr"/>
            <a:r>
              <a:rPr lang="en-US" b="1" dirty="0" smtClean="0"/>
              <a:t>(moist)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42962" y="687718"/>
            <a:ext cx="1906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Leeward </a:t>
            </a:r>
          </a:p>
          <a:p>
            <a:pPr algn="ctr"/>
            <a:r>
              <a:rPr lang="en-US" b="1" dirty="0" smtClean="0"/>
              <a:t>Side</a:t>
            </a:r>
          </a:p>
          <a:p>
            <a:pPr algn="ctr"/>
            <a:r>
              <a:rPr lang="en-US" b="1" dirty="0" smtClean="0"/>
              <a:t>(dry)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32267" y="3158157"/>
            <a:ext cx="1906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Windward Side</a:t>
            </a:r>
          </a:p>
          <a:p>
            <a:pPr algn="ctr"/>
            <a:r>
              <a:rPr lang="en-US" b="1" dirty="0" smtClean="0"/>
              <a:t>(moist)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897842" y="3158157"/>
            <a:ext cx="1906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Leeward </a:t>
            </a:r>
          </a:p>
          <a:p>
            <a:pPr algn="ctr"/>
            <a:r>
              <a:rPr lang="en-US" b="1" dirty="0" smtClean="0"/>
              <a:t>Side</a:t>
            </a:r>
          </a:p>
          <a:p>
            <a:pPr algn="ctr"/>
            <a:r>
              <a:rPr lang="en-US" b="1" dirty="0" smtClean="0"/>
              <a:t>(dry)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68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7" t="28559" r="30135" b="15781"/>
          <a:stretch/>
        </p:blipFill>
        <p:spPr>
          <a:xfrm>
            <a:off x="1588392" y="149138"/>
            <a:ext cx="9015213" cy="6533288"/>
          </a:xfrm>
        </p:spPr>
      </p:pic>
    </p:spTree>
    <p:extLst>
      <p:ext uri="{BB962C8B-B14F-4D97-AF65-F5344CB8AC3E}">
        <p14:creationId xmlns:p14="http://schemas.microsoft.com/office/powerpoint/2010/main" val="206821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7" t="28559" r="30135" b="16091"/>
          <a:stretch/>
        </p:blipFill>
        <p:spPr>
          <a:xfrm>
            <a:off x="1700012" y="309094"/>
            <a:ext cx="8834906" cy="6366851"/>
          </a:xfrm>
        </p:spPr>
      </p:pic>
    </p:spTree>
    <p:extLst>
      <p:ext uri="{BB962C8B-B14F-4D97-AF65-F5344CB8AC3E}">
        <p14:creationId xmlns:p14="http://schemas.microsoft.com/office/powerpoint/2010/main" val="165865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5" t="28870" r="29968" b="15159"/>
          <a:stretch/>
        </p:blipFill>
        <p:spPr>
          <a:xfrm>
            <a:off x="1584101" y="244698"/>
            <a:ext cx="8873544" cy="6466549"/>
          </a:xfrm>
        </p:spPr>
      </p:pic>
    </p:spTree>
    <p:extLst>
      <p:ext uri="{BB962C8B-B14F-4D97-AF65-F5344CB8AC3E}">
        <p14:creationId xmlns:p14="http://schemas.microsoft.com/office/powerpoint/2010/main" val="271874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27626" r="29633" b="16092"/>
          <a:stretch/>
        </p:blipFill>
        <p:spPr>
          <a:xfrm>
            <a:off x="1751525" y="296213"/>
            <a:ext cx="8822029" cy="6361700"/>
          </a:xfrm>
        </p:spPr>
      </p:pic>
    </p:spTree>
    <p:extLst>
      <p:ext uri="{BB962C8B-B14F-4D97-AF65-F5344CB8AC3E}">
        <p14:creationId xmlns:p14="http://schemas.microsoft.com/office/powerpoint/2010/main" val="42817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8" t="30792" r="29050" b="28253"/>
          <a:stretch/>
        </p:blipFill>
        <p:spPr>
          <a:xfrm>
            <a:off x="489396" y="167425"/>
            <a:ext cx="11145656" cy="5679583"/>
          </a:xfrm>
        </p:spPr>
      </p:pic>
    </p:spTree>
    <p:extLst>
      <p:ext uri="{BB962C8B-B14F-4D97-AF65-F5344CB8AC3E}">
        <p14:creationId xmlns:p14="http://schemas.microsoft.com/office/powerpoint/2010/main" val="15584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17: Climate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You are now ready to complete Lab 17: Climate Variables</a:t>
            </a:r>
          </a:p>
          <a:p>
            <a:r>
              <a:rPr lang="en-US" sz="2400" dirty="0" smtClean="0"/>
              <a:t>Worth: 120 Minutes</a:t>
            </a:r>
          </a:p>
          <a:p>
            <a:r>
              <a:rPr lang="en-US" sz="2400" dirty="0" smtClean="0"/>
              <a:t>Use your notes and your understanding of the factors that influence the climate to complete all activities in your lab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272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2" t="28870" r="31139" b="20756"/>
          <a:stretch/>
        </p:blipFill>
        <p:spPr>
          <a:xfrm>
            <a:off x="1322893" y="141668"/>
            <a:ext cx="9527986" cy="6568225"/>
          </a:xfrm>
        </p:spPr>
      </p:pic>
    </p:spTree>
    <p:extLst>
      <p:ext uri="{BB962C8B-B14F-4D97-AF65-F5344CB8AC3E}">
        <p14:creationId xmlns:p14="http://schemas.microsoft.com/office/powerpoint/2010/main" val="3693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6" t="33224" r="35492" b="17957"/>
          <a:stretch/>
        </p:blipFill>
        <p:spPr>
          <a:xfrm>
            <a:off x="154547" y="115911"/>
            <a:ext cx="4663958" cy="3979572"/>
          </a:xfrm>
        </p:spPr>
      </p:pic>
      <p:pic>
        <p:nvPicPr>
          <p:cNvPr id="6" name="Picture 5" descr="http://www.earthtoleigh.com/documents/keynotes/4%20-%20Water%20and%20Climate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6" t="33665" r="36303" b="17477"/>
          <a:stretch/>
        </p:blipFill>
        <p:spPr>
          <a:xfrm>
            <a:off x="3816334" y="3013656"/>
            <a:ext cx="4168566" cy="3844344"/>
          </a:xfrm>
          <a:prstGeom prst="rect">
            <a:avLst/>
          </a:prstGeom>
        </p:spPr>
      </p:pic>
      <p:pic>
        <p:nvPicPr>
          <p:cNvPr id="7" name="Picture 6" descr="http://www.earthtoleigh.com/documents/keynotes/4%20-%20Water%20and%20Climate.pdf - Windows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33861" r="35458" b="17870"/>
          <a:stretch/>
        </p:blipFill>
        <p:spPr>
          <a:xfrm>
            <a:off x="7740202" y="115910"/>
            <a:ext cx="4211392" cy="35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 t="28249" r="30303" b="17646"/>
          <a:stretch/>
        </p:blipFill>
        <p:spPr>
          <a:xfrm>
            <a:off x="1700012" y="270456"/>
            <a:ext cx="8860664" cy="6397327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3451538" y="3503054"/>
            <a:ext cx="1777285" cy="10303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69713" y="3041389"/>
            <a:ext cx="170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HAWAII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59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1" t="33224" r="35492" b="17646"/>
          <a:stretch/>
        </p:blipFill>
        <p:spPr>
          <a:xfrm>
            <a:off x="141669" y="101758"/>
            <a:ext cx="5164102" cy="4483121"/>
          </a:xfrm>
        </p:spPr>
      </p:pic>
      <p:pic>
        <p:nvPicPr>
          <p:cNvPr id="5" name="Picture 4" descr="http://www.earthtoleigh.com/documents/keynotes/4%20-%20Water%20and%20Climate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3" t="28956" r="31021" b="21401"/>
          <a:stretch/>
        </p:blipFill>
        <p:spPr>
          <a:xfrm>
            <a:off x="5305771" y="2292703"/>
            <a:ext cx="6517034" cy="44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 t="28870" r="30303" b="22000"/>
          <a:stretch/>
        </p:blipFill>
        <p:spPr>
          <a:xfrm>
            <a:off x="1030309" y="244698"/>
            <a:ext cx="9920399" cy="6503831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6322344" y="3039414"/>
            <a:ext cx="2705746" cy="85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18569" y="2545728"/>
            <a:ext cx="1829983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0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 t="28559" r="30638" b="21067"/>
          <a:stretch/>
        </p:blipFill>
        <p:spPr>
          <a:xfrm>
            <a:off x="283336" y="257577"/>
            <a:ext cx="8435661" cy="5717895"/>
          </a:xfrm>
        </p:spPr>
      </p:pic>
      <p:pic>
        <p:nvPicPr>
          <p:cNvPr id="5" name="Picture 4" descr="http://www.earthtoleigh.com/documents/keynotes/4%20-%20Water%20and%20Climate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42299" r="32394" b="19243"/>
          <a:stretch/>
        </p:blipFill>
        <p:spPr>
          <a:xfrm>
            <a:off x="7863209" y="3915177"/>
            <a:ext cx="4328791" cy="24521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86704" y="2854821"/>
            <a:ext cx="683764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286704" y="3376419"/>
            <a:ext cx="1198919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51994" y="3376419"/>
            <a:ext cx="683764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86704" y="3902306"/>
            <a:ext cx="1423707" cy="128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65087" y="3898017"/>
            <a:ext cx="683764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7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27937" r="30470" b="21067"/>
          <a:stretch/>
        </p:blipFill>
        <p:spPr>
          <a:xfrm>
            <a:off x="1300764" y="296214"/>
            <a:ext cx="9350064" cy="6310329"/>
          </a:xfrm>
        </p:spPr>
      </p:pic>
      <p:cxnSp>
        <p:nvCxnSpPr>
          <p:cNvPr id="5" name="Straight Connector 4"/>
          <p:cNvCxnSpPr/>
          <p:nvPr/>
        </p:nvCxnSpPr>
        <p:spPr>
          <a:xfrm>
            <a:off x="3540506" y="2635880"/>
            <a:ext cx="1301950" cy="61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540507" y="2215166"/>
            <a:ext cx="851189" cy="330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95041" y="2575780"/>
            <a:ext cx="1237556" cy="39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11717" y="2118837"/>
            <a:ext cx="17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opposite</a:t>
            </a:r>
            <a:endParaRPr lang="en-US" sz="2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315126" y="2975020"/>
            <a:ext cx="15273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13176" y="3451378"/>
            <a:ext cx="2378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3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28871" r="30471" b="20445"/>
          <a:stretch/>
        </p:blipFill>
        <p:spPr>
          <a:xfrm>
            <a:off x="193184" y="154546"/>
            <a:ext cx="8508748" cy="5731099"/>
          </a:xfrm>
        </p:spPr>
      </p:pic>
      <p:pic>
        <p:nvPicPr>
          <p:cNvPr id="5" name="Picture 4" descr="http://www.earthtoleigh.com/documents/keynotes/4%20-%20Water%20and%20Climate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42299" r="32394" b="19243"/>
          <a:stretch/>
        </p:blipFill>
        <p:spPr>
          <a:xfrm>
            <a:off x="7863209" y="3915177"/>
            <a:ext cx="4328791" cy="24521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73824" y="3215429"/>
            <a:ext cx="1301950" cy="61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75272" y="4902562"/>
            <a:ext cx="1492176" cy="4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6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3" t="33535" r="36831" b="17024"/>
          <a:stretch/>
        </p:blipFill>
        <p:spPr>
          <a:xfrm>
            <a:off x="2305319" y="154547"/>
            <a:ext cx="6967470" cy="6633699"/>
          </a:xfrm>
        </p:spPr>
      </p:pic>
    </p:spTree>
    <p:extLst>
      <p:ext uri="{BB962C8B-B14F-4D97-AF65-F5344CB8AC3E}">
        <p14:creationId xmlns:p14="http://schemas.microsoft.com/office/powerpoint/2010/main" val="5819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29182" r="28461" b="27596"/>
          <a:stretch/>
        </p:blipFill>
        <p:spPr>
          <a:xfrm>
            <a:off x="656821" y="128789"/>
            <a:ext cx="10972801" cy="5799311"/>
          </a:xfrm>
        </p:spPr>
      </p:pic>
    </p:spTree>
    <p:extLst>
      <p:ext uri="{BB962C8B-B14F-4D97-AF65-F5344CB8AC3E}">
        <p14:creationId xmlns:p14="http://schemas.microsoft.com/office/powerpoint/2010/main" val="20723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6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30114" r="28294" b="33816"/>
          <a:stretch/>
        </p:blipFill>
        <p:spPr>
          <a:xfrm>
            <a:off x="540912" y="265176"/>
            <a:ext cx="10974155" cy="4821979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10452060" y="3194990"/>
            <a:ext cx="50227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84855" y="3709117"/>
            <a:ext cx="4430334" cy="128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340957" y="3721994"/>
            <a:ext cx="3271235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98512" y="4211392"/>
            <a:ext cx="2253803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484" y="-345602"/>
            <a:ext cx="9509759" cy="108813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Hurricane Katrina Aftermath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4" y="1209083"/>
            <a:ext cx="4159787" cy="271049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27" y="3608879"/>
            <a:ext cx="4799681" cy="3146512"/>
          </a:xfrm>
          <a:prstGeom prst="rect">
            <a:avLst/>
          </a:prstGeom>
        </p:spPr>
      </p:pic>
      <p:pic>
        <p:nvPicPr>
          <p:cNvPr id="1026" name="Picture 2" descr="Image result for hurricane katrina aftermath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91" y="4256677"/>
            <a:ext cx="3706180" cy="24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9430" y="742534"/>
            <a:ext cx="57439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Hurricane Katrina was the costliest natural disaster and one of the five deadliest hurricanes in the history of the United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Highest wind speed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174 mph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Date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August 23, 2005 – August 31, 2005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Category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Category 5 Hurricane (SSHS)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Fatalities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1,836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Affected areas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New Orleans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Cuba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Louisiana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Alabama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Georgia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More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Wikipedia)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0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91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210" y="-121191"/>
            <a:ext cx="9509759" cy="108813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Joplin, Missouri Tornado: May 2011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9" y="1134372"/>
            <a:ext cx="5196218" cy="33066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34" y="3395241"/>
            <a:ext cx="5662411" cy="34627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1452" y="1057708"/>
            <a:ext cx="6740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2011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Joplin tornado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was a catastrophic EF5-rated multiple-vortex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that struck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Joplin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Missouri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late in the afternoon of Sunday, May 22, 2011. It was part of a larger late-May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outbreak and reached a maximum width of nearly 1 mile (1.6 km) during its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through the southern part of the city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Wikipedia)</a:t>
            </a:r>
          </a:p>
        </p:txBody>
      </p:sp>
    </p:spTree>
    <p:extLst>
      <p:ext uri="{BB962C8B-B14F-4D97-AF65-F5344CB8AC3E}">
        <p14:creationId xmlns:p14="http://schemas.microsoft.com/office/powerpoint/2010/main" val="33475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29492" r="27123" b="17957"/>
          <a:stretch/>
        </p:blipFill>
        <p:spPr>
          <a:xfrm>
            <a:off x="798490" y="168374"/>
            <a:ext cx="10766738" cy="6689626"/>
          </a:xfrm>
        </p:spPr>
      </p:pic>
      <p:cxnSp>
        <p:nvCxnSpPr>
          <p:cNvPr id="6" name="Straight Connector 5"/>
          <p:cNvCxnSpPr/>
          <p:nvPr/>
        </p:nvCxnSpPr>
        <p:spPr>
          <a:xfrm>
            <a:off x="3322749" y="2305320"/>
            <a:ext cx="2305319" cy="128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66045" y="2741055"/>
            <a:ext cx="4715814" cy="15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66045" y="3166060"/>
            <a:ext cx="5012028" cy="128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18633" y="3588918"/>
            <a:ext cx="39677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466045" y="3946299"/>
            <a:ext cx="5012028" cy="397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66045" y="4356281"/>
            <a:ext cx="20364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2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5" t="29182" r="27122" b="18268"/>
          <a:stretch/>
        </p:blipFill>
        <p:spPr>
          <a:xfrm>
            <a:off x="618186" y="141668"/>
            <a:ext cx="10882648" cy="6663649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4481848" y="3863662"/>
            <a:ext cx="914400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13657" y="4623515"/>
            <a:ext cx="489397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0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t="30425" r="29298" b="17957"/>
          <a:stretch/>
        </p:blipFill>
        <p:spPr>
          <a:xfrm>
            <a:off x="991672" y="103030"/>
            <a:ext cx="10264463" cy="6629963"/>
          </a:xfrm>
        </p:spPr>
      </p:pic>
    </p:spTree>
    <p:extLst>
      <p:ext uri="{BB962C8B-B14F-4D97-AF65-F5344CB8AC3E}">
        <p14:creationId xmlns:p14="http://schemas.microsoft.com/office/powerpoint/2010/main" val="36706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29492" r="27289" b="17957"/>
          <a:stretch/>
        </p:blipFill>
        <p:spPr>
          <a:xfrm>
            <a:off x="643944" y="115911"/>
            <a:ext cx="10650828" cy="6569306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5280338" y="2987899"/>
            <a:ext cx="68902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0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30425" r="28462" b="33194"/>
          <a:stretch/>
        </p:blipFill>
        <p:spPr>
          <a:xfrm>
            <a:off x="414761" y="360608"/>
            <a:ext cx="11362476" cy="5035640"/>
          </a:xfrm>
        </p:spPr>
      </p:pic>
    </p:spTree>
    <p:extLst>
      <p:ext uri="{BB962C8B-B14F-4D97-AF65-F5344CB8AC3E}">
        <p14:creationId xmlns:p14="http://schemas.microsoft.com/office/powerpoint/2010/main" val="12112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29492" r="28126" b="31328"/>
          <a:stretch/>
        </p:blipFill>
        <p:spPr>
          <a:xfrm>
            <a:off x="349469" y="265176"/>
            <a:ext cx="11493059" cy="5383369"/>
          </a:xfrm>
        </p:spPr>
      </p:pic>
    </p:spTree>
    <p:extLst>
      <p:ext uri="{BB962C8B-B14F-4D97-AF65-F5344CB8AC3E}">
        <p14:creationId xmlns:p14="http://schemas.microsoft.com/office/powerpoint/2010/main" val="12898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“How Tornadoes Form”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71" y="1517482"/>
            <a:ext cx="6918102" cy="5188577"/>
          </a:xfrm>
        </p:spPr>
      </p:pic>
    </p:spTree>
    <p:extLst>
      <p:ext uri="{BB962C8B-B14F-4D97-AF65-F5344CB8AC3E}">
        <p14:creationId xmlns:p14="http://schemas.microsoft.com/office/powerpoint/2010/main" val="27139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94" y="265175"/>
            <a:ext cx="10541786" cy="1692413"/>
          </a:xfrm>
        </p:spPr>
        <p:txBody>
          <a:bodyPr>
            <a:normAutofit/>
          </a:bodyPr>
          <a:lstStyle/>
          <a:p>
            <a:r>
              <a:rPr lang="en-US" dirty="0" smtClean="0"/>
              <a:t>Hurricanes vs. Tornadoes: </a:t>
            </a:r>
            <a:br>
              <a:rPr lang="en-US" dirty="0" smtClean="0"/>
            </a:br>
            <a:r>
              <a:rPr lang="en-US" dirty="0" smtClean="0"/>
              <a:t>	How Are They Similar?</a:t>
            </a:r>
            <a:br>
              <a:rPr lang="en-US" dirty="0" smtClean="0"/>
            </a:br>
            <a:r>
              <a:rPr lang="en-US" dirty="0" smtClean="0"/>
              <a:t>	How Are They Different?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29" y="2169284"/>
            <a:ext cx="8083639" cy="45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48" y="1499774"/>
            <a:ext cx="7144301" cy="535822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8390" y="411638"/>
            <a:ext cx="9509759" cy="10881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Hurricanes vs. Tornadoes: </a:t>
            </a:r>
            <a:br>
              <a:rPr lang="en-US" dirty="0" smtClean="0"/>
            </a:br>
            <a:r>
              <a:rPr lang="en-US" dirty="0" smtClean="0"/>
              <a:t>	How Are They Similar?</a:t>
            </a:r>
            <a:br>
              <a:rPr lang="en-US" dirty="0" smtClean="0"/>
            </a:br>
            <a:r>
              <a:rPr lang="en-US" dirty="0" smtClean="0"/>
              <a:t>	How Are They Different?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9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9" t="30114" r="28628" b="16713"/>
          <a:stretch/>
        </p:blipFill>
        <p:spPr>
          <a:xfrm>
            <a:off x="1065556" y="167426"/>
            <a:ext cx="10180181" cy="6593982"/>
          </a:xfrm>
        </p:spPr>
      </p:pic>
    </p:spTree>
    <p:extLst>
      <p:ext uri="{BB962C8B-B14F-4D97-AF65-F5344CB8AC3E}">
        <p14:creationId xmlns:p14="http://schemas.microsoft.com/office/powerpoint/2010/main" val="24620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8" t="29803" r="26954" b="18890"/>
          <a:stretch/>
        </p:blipFill>
        <p:spPr>
          <a:xfrm>
            <a:off x="695458" y="265176"/>
            <a:ext cx="10934165" cy="6584441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4546242" y="2421228"/>
            <a:ext cx="6104586" cy="12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41120" y="2908480"/>
            <a:ext cx="2857393" cy="21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4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8" t="28559" r="27959" b="17024"/>
          <a:stretch/>
        </p:blipFill>
        <p:spPr>
          <a:xfrm>
            <a:off x="1079678" y="162016"/>
            <a:ext cx="10197290" cy="6560756"/>
          </a:xfrm>
        </p:spPr>
      </p:pic>
      <p:sp>
        <p:nvSpPr>
          <p:cNvPr id="5" name="TextBox 4"/>
          <p:cNvSpPr txBox="1"/>
          <p:nvPr/>
        </p:nvSpPr>
        <p:spPr>
          <a:xfrm>
            <a:off x="6993228" y="2047741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02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Hurricanes 101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14" y="1624729"/>
            <a:ext cx="8068991" cy="4538808"/>
          </a:xfrm>
        </p:spPr>
      </p:pic>
    </p:spTree>
    <p:extLst>
      <p:ext uri="{BB962C8B-B14F-4D97-AF65-F5344CB8AC3E}">
        <p14:creationId xmlns:p14="http://schemas.microsoft.com/office/powerpoint/2010/main" val="288691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31358" r="26620" b="17646"/>
          <a:stretch/>
        </p:blipFill>
        <p:spPr>
          <a:xfrm>
            <a:off x="579547" y="167426"/>
            <a:ext cx="10844014" cy="6420280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889419" y="2073499"/>
            <a:ext cx="6748530" cy="1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41120" y="2550017"/>
            <a:ext cx="200738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2" t="28249" r="27624" b="16402"/>
          <a:stretch/>
        </p:blipFill>
        <p:spPr>
          <a:xfrm>
            <a:off x="1717182" y="129818"/>
            <a:ext cx="8757633" cy="6468293"/>
          </a:xfrm>
        </p:spPr>
      </p:pic>
      <p:sp>
        <p:nvSpPr>
          <p:cNvPr id="5" name="TextBox 4"/>
          <p:cNvSpPr txBox="1"/>
          <p:nvPr/>
        </p:nvSpPr>
        <p:spPr>
          <a:xfrm>
            <a:off x="5692462" y="2086378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0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29803" r="26118" b="18268"/>
          <a:stretch/>
        </p:blipFill>
        <p:spPr>
          <a:xfrm>
            <a:off x="811367" y="175023"/>
            <a:ext cx="10496283" cy="6305319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4211391" y="2240924"/>
            <a:ext cx="6104586" cy="12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341120" y="2640169"/>
            <a:ext cx="2367995" cy="1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0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30114" r="25783" b="17646"/>
          <a:stretch/>
        </p:blipFill>
        <p:spPr>
          <a:xfrm>
            <a:off x="631065" y="115910"/>
            <a:ext cx="10856890" cy="6514132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1341120" y="2601532"/>
            <a:ext cx="6411962" cy="257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430332" y="2150772"/>
            <a:ext cx="2421229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24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28249" r="26285" b="18269"/>
          <a:stretch/>
        </p:blipFill>
        <p:spPr>
          <a:xfrm>
            <a:off x="875763" y="142698"/>
            <a:ext cx="10612191" cy="6613394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1571222" y="2859110"/>
            <a:ext cx="6104586" cy="12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859887" y="2317898"/>
            <a:ext cx="2485623" cy="1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71222" y="3295364"/>
            <a:ext cx="3387144" cy="16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9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29182" r="27457" b="30706"/>
          <a:stretch/>
        </p:blipFill>
        <p:spPr>
          <a:xfrm>
            <a:off x="284729" y="136388"/>
            <a:ext cx="11622540" cy="5512156"/>
          </a:xfrm>
        </p:spPr>
      </p:pic>
      <p:sp>
        <p:nvSpPr>
          <p:cNvPr id="5" name="TextBox 4"/>
          <p:cNvSpPr txBox="1"/>
          <p:nvPr/>
        </p:nvSpPr>
        <p:spPr>
          <a:xfrm>
            <a:off x="7302321" y="5484944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12</a:t>
            </a: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07583" y="3026535"/>
            <a:ext cx="7302321" cy="257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357611" y="2459865"/>
            <a:ext cx="4610637" cy="1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0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6" t="30114" r="27791" b="19201"/>
          <a:stretch/>
        </p:blipFill>
        <p:spPr>
          <a:xfrm>
            <a:off x="1481071" y="103031"/>
            <a:ext cx="8847786" cy="6381371"/>
          </a:xfrm>
        </p:spPr>
      </p:pic>
      <p:sp>
        <p:nvSpPr>
          <p:cNvPr id="5" name="TextBox 4"/>
          <p:cNvSpPr txBox="1"/>
          <p:nvPr/>
        </p:nvSpPr>
        <p:spPr>
          <a:xfrm>
            <a:off x="8242478" y="3041694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6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59403" y="5500381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12</a:t>
            </a:r>
            <a:endParaRPr lang="en-US" sz="3200" dirty="0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1" t="30225" r="27625" b="31528"/>
          <a:stretch/>
        </p:blipFill>
        <p:spPr>
          <a:xfrm>
            <a:off x="746975" y="265176"/>
            <a:ext cx="11029343" cy="5138671"/>
          </a:xfrm>
        </p:spPr>
      </p:pic>
      <p:sp>
        <p:nvSpPr>
          <p:cNvPr id="8" name="Rectangle 7"/>
          <p:cNvSpPr/>
          <p:nvPr/>
        </p:nvSpPr>
        <p:spPr>
          <a:xfrm>
            <a:off x="5318975" y="3374265"/>
            <a:ext cx="3786388" cy="3992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43460" y="3311845"/>
            <a:ext cx="386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DEWPOINT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70479" y="2485624"/>
            <a:ext cx="6516710" cy="128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49250" y="2923564"/>
            <a:ext cx="9929612" cy="63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2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6" t="30114" r="27959" b="17646"/>
          <a:stretch/>
        </p:blipFill>
        <p:spPr>
          <a:xfrm>
            <a:off x="811367" y="126662"/>
            <a:ext cx="8796272" cy="6567885"/>
          </a:xfrm>
        </p:spPr>
      </p:pic>
      <p:sp>
        <p:nvSpPr>
          <p:cNvPr id="5" name="TextBox 4"/>
          <p:cNvSpPr txBox="1"/>
          <p:nvPr/>
        </p:nvSpPr>
        <p:spPr>
          <a:xfrm>
            <a:off x="7618282" y="2834454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55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30425" r="29633" b="17646"/>
          <a:stretch/>
        </p:blipFill>
        <p:spPr>
          <a:xfrm>
            <a:off x="850006" y="221575"/>
            <a:ext cx="10212946" cy="6636425"/>
          </a:xfrm>
        </p:spPr>
      </p:pic>
      <p:cxnSp>
        <p:nvCxnSpPr>
          <p:cNvPr id="6" name="Straight Connector 5"/>
          <p:cNvCxnSpPr/>
          <p:nvPr/>
        </p:nvCxnSpPr>
        <p:spPr>
          <a:xfrm>
            <a:off x="4031087" y="2279561"/>
            <a:ext cx="6246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438141" y="2730321"/>
            <a:ext cx="8723290" cy="107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38141" y="3176789"/>
            <a:ext cx="6246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6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29492" r="27624" b="40346"/>
          <a:stretch/>
        </p:blipFill>
        <p:spPr>
          <a:xfrm>
            <a:off x="373074" y="125022"/>
            <a:ext cx="11111000" cy="3962379"/>
          </a:xfrm>
        </p:spPr>
      </p:pic>
      <p:pic>
        <p:nvPicPr>
          <p:cNvPr id="5" name="Picture 4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2" t="30918" r="29225" b="18458"/>
          <a:stretch/>
        </p:blipFill>
        <p:spPr>
          <a:xfrm>
            <a:off x="5318975" y="2859110"/>
            <a:ext cx="5937160" cy="3917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6378" y="4354161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13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1999" y="2369713"/>
            <a:ext cx="551215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341120" y="2859110"/>
            <a:ext cx="9412739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23492" y="3348507"/>
            <a:ext cx="359320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6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089" y="156093"/>
            <a:ext cx="9509760" cy="1416675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 smtClean="0">
                <a:hlinkClick r:id="rId2"/>
              </a:rPr>
              <a:t>Station Models</a:t>
            </a:r>
            <a:r>
              <a:rPr lang="en-US" dirty="0" smtClean="0"/>
              <a:t>”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7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15: Weather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You are now ready to complete Lab 15: Weather Instruments</a:t>
            </a:r>
          </a:p>
          <a:p>
            <a:r>
              <a:rPr lang="en-US" sz="2400" dirty="0" smtClean="0"/>
              <a:t>Worth: 90 Minutes</a:t>
            </a:r>
          </a:p>
          <a:p>
            <a:r>
              <a:rPr lang="en-US" sz="2400" dirty="0" smtClean="0"/>
              <a:t>Use your notes and your understanding of station models to complete all activities in your lab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751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8" t="31047" r="27624" b="17957"/>
          <a:stretch/>
        </p:blipFill>
        <p:spPr>
          <a:xfrm>
            <a:off x="927278" y="103030"/>
            <a:ext cx="10496281" cy="6375518"/>
          </a:xfrm>
        </p:spPr>
      </p:pic>
    </p:spTree>
    <p:extLst>
      <p:ext uri="{BB962C8B-B14F-4D97-AF65-F5344CB8AC3E}">
        <p14:creationId xmlns:p14="http://schemas.microsoft.com/office/powerpoint/2010/main" val="17937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29803" r="28461" b="38480"/>
          <a:stretch/>
        </p:blipFill>
        <p:spPr>
          <a:xfrm>
            <a:off x="347728" y="265176"/>
            <a:ext cx="11423563" cy="4380461"/>
          </a:xfrm>
        </p:spPr>
      </p:pic>
      <p:pic>
        <p:nvPicPr>
          <p:cNvPr id="5" name="Picture 4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t="29544" r="27957" b="19440"/>
          <a:stretch/>
        </p:blipFill>
        <p:spPr>
          <a:xfrm>
            <a:off x="347728" y="3871532"/>
            <a:ext cx="4031732" cy="2986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9460" y="5167043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14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379460" y="2593103"/>
            <a:ext cx="6104586" cy="12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20462" y="3085740"/>
            <a:ext cx="9730417" cy="41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6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62164" y="5003312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14</a:t>
            </a:r>
            <a:endParaRPr lang="en-US" sz="3200" dirty="0"/>
          </a:p>
        </p:txBody>
      </p:sp>
      <p:pic>
        <p:nvPicPr>
          <p:cNvPr id="7" name="Content Placeholder 6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29803" r="28294" b="46254"/>
          <a:stretch/>
        </p:blipFill>
        <p:spPr>
          <a:xfrm>
            <a:off x="643943" y="110629"/>
            <a:ext cx="11114468" cy="3229488"/>
          </a:xfrm>
        </p:spPr>
      </p:pic>
      <p:pic>
        <p:nvPicPr>
          <p:cNvPr id="8" name="Picture 7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t="30329" r="28169" b="19243"/>
          <a:stretch/>
        </p:blipFill>
        <p:spPr>
          <a:xfrm>
            <a:off x="643943" y="2910626"/>
            <a:ext cx="5563673" cy="393901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746293" y="2340275"/>
            <a:ext cx="6104586" cy="12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55312" y="2840196"/>
            <a:ext cx="6645499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0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62164" y="5003312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14</a:t>
            </a:r>
            <a:endParaRPr lang="en-US" sz="3200" dirty="0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30425" r="28461" b="46876"/>
          <a:stretch/>
        </p:blipFill>
        <p:spPr>
          <a:xfrm>
            <a:off x="605307" y="115908"/>
            <a:ext cx="10998558" cy="3018401"/>
          </a:xfrm>
        </p:spPr>
      </p:pic>
      <p:pic>
        <p:nvPicPr>
          <p:cNvPr id="5" name="Picture 4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2" t="28956" r="28380" b="19439"/>
          <a:stretch/>
        </p:blipFill>
        <p:spPr>
          <a:xfrm>
            <a:off x="605306" y="2884867"/>
            <a:ext cx="5357611" cy="391403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314422" y="2268495"/>
            <a:ext cx="6104586" cy="12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341120" y="2701402"/>
            <a:ext cx="8034700" cy="1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8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47008" y="4820584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14</a:t>
            </a:r>
            <a:endParaRPr lang="en-US" sz="3200" dirty="0"/>
          </a:p>
        </p:txBody>
      </p:sp>
      <p:pic>
        <p:nvPicPr>
          <p:cNvPr id="7" name="Content Placeholder 6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9" t="29803" r="28628" b="46565"/>
          <a:stretch/>
        </p:blipFill>
        <p:spPr>
          <a:xfrm>
            <a:off x="437882" y="128788"/>
            <a:ext cx="11333409" cy="3262650"/>
          </a:xfrm>
        </p:spPr>
      </p:pic>
      <p:pic>
        <p:nvPicPr>
          <p:cNvPr id="8" name="Picture 7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0" t="29741" r="27535" b="18458"/>
          <a:stretch/>
        </p:blipFill>
        <p:spPr>
          <a:xfrm>
            <a:off x="437882" y="2975019"/>
            <a:ext cx="5409126" cy="385948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893972" y="2365935"/>
            <a:ext cx="6259132" cy="1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20462" y="2878687"/>
            <a:ext cx="9730417" cy="539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4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78850" y="4511491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14</a:t>
            </a:r>
            <a:endParaRPr lang="en-US" sz="3200" dirty="0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8" t="28870" r="28629" b="16092"/>
          <a:stretch/>
        </p:blipFill>
        <p:spPr>
          <a:xfrm>
            <a:off x="618186" y="149138"/>
            <a:ext cx="8860664" cy="6617455"/>
          </a:xfrm>
        </p:spPr>
      </p:pic>
    </p:spTree>
    <p:extLst>
      <p:ext uri="{BB962C8B-B14F-4D97-AF65-F5344CB8AC3E}">
        <p14:creationId xmlns:p14="http://schemas.microsoft.com/office/powerpoint/2010/main" val="29129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3" t="30114" r="28461" b="18269"/>
          <a:stretch/>
        </p:blipFill>
        <p:spPr>
          <a:xfrm>
            <a:off x="1341120" y="141667"/>
            <a:ext cx="9710670" cy="6606438"/>
          </a:xfrm>
        </p:spPr>
      </p:pic>
    </p:spTree>
    <p:extLst>
      <p:ext uri="{BB962C8B-B14F-4D97-AF65-F5344CB8AC3E}">
        <p14:creationId xmlns:p14="http://schemas.microsoft.com/office/powerpoint/2010/main" val="7089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t="28870" r="27457" b="28530"/>
          <a:stretch/>
        </p:blipFill>
        <p:spPr>
          <a:xfrm>
            <a:off x="540912" y="154546"/>
            <a:ext cx="11075832" cy="5661896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425780" y="2459865"/>
            <a:ext cx="6104586" cy="12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197735" y="2985494"/>
            <a:ext cx="833263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97735" y="3498245"/>
            <a:ext cx="850005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4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29803" r="27792" b="31017"/>
          <a:stretch/>
        </p:blipFill>
        <p:spPr>
          <a:xfrm>
            <a:off x="386366" y="265176"/>
            <a:ext cx="11523119" cy="5357612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4533363" y="2498501"/>
            <a:ext cx="6877319" cy="257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41120" y="3065172"/>
            <a:ext cx="6489235" cy="25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94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29492" r="27959" b="32261"/>
          <a:stretch/>
        </p:blipFill>
        <p:spPr>
          <a:xfrm>
            <a:off x="347729" y="154547"/>
            <a:ext cx="11632552" cy="5318974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4494726" y="2498501"/>
            <a:ext cx="6709894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184856" y="3065172"/>
            <a:ext cx="929854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84856" y="3503054"/>
            <a:ext cx="3503054" cy="1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30114" r="28629" b="38480"/>
          <a:stretch/>
        </p:blipFill>
        <p:spPr>
          <a:xfrm>
            <a:off x="553791" y="107345"/>
            <a:ext cx="11127348" cy="4240986"/>
          </a:xfrm>
        </p:spPr>
      </p:pic>
      <p:pic>
        <p:nvPicPr>
          <p:cNvPr id="5" name="Picture 4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t="30526" r="29015" b="18458"/>
          <a:stretch/>
        </p:blipFill>
        <p:spPr>
          <a:xfrm>
            <a:off x="4906851" y="3665878"/>
            <a:ext cx="4468970" cy="3192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59403" y="4726003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14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391696" y="2343955"/>
            <a:ext cx="222804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36772" y="3597003"/>
            <a:ext cx="222804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1" t="30114" r="28795" b="27286"/>
          <a:stretch/>
        </p:blipFill>
        <p:spPr>
          <a:xfrm>
            <a:off x="515155" y="115911"/>
            <a:ext cx="11167958" cy="5795492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4520485" y="2331076"/>
            <a:ext cx="6812924" cy="25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418394" y="2820473"/>
            <a:ext cx="7184693" cy="386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79664" y="3645750"/>
            <a:ext cx="7224190" cy="247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98645" y="4109390"/>
            <a:ext cx="7224190" cy="247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32631" y="4894999"/>
            <a:ext cx="1056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76563" y="5382250"/>
            <a:ext cx="1056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3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9" t="28559" r="28629" b="32572"/>
          <a:stretch/>
        </p:blipFill>
        <p:spPr>
          <a:xfrm>
            <a:off x="463638" y="265176"/>
            <a:ext cx="11303542" cy="5331853"/>
          </a:xfrm>
        </p:spPr>
      </p:pic>
      <p:cxnSp>
        <p:nvCxnSpPr>
          <p:cNvPr id="5" name="Straight Connector 4"/>
          <p:cNvCxnSpPr/>
          <p:nvPr/>
        </p:nvCxnSpPr>
        <p:spPr>
          <a:xfrm>
            <a:off x="8332631" y="4495754"/>
            <a:ext cx="1056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276563" y="4959393"/>
            <a:ext cx="1056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077451" y="2680349"/>
            <a:ext cx="66248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41120" y="3218622"/>
            <a:ext cx="9863500" cy="50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3749615"/>
            <a:ext cx="6463477" cy="123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82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3" t="29182" r="27625" b="18268"/>
          <a:stretch/>
        </p:blipFill>
        <p:spPr>
          <a:xfrm>
            <a:off x="734096" y="128789"/>
            <a:ext cx="10740980" cy="6576901"/>
          </a:xfrm>
        </p:spPr>
      </p:pic>
    </p:spTree>
    <p:extLst>
      <p:ext uri="{BB962C8B-B14F-4D97-AF65-F5344CB8AC3E}">
        <p14:creationId xmlns:p14="http://schemas.microsoft.com/office/powerpoint/2010/main" val="15699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28870" r="28629" b="29773"/>
          <a:stretch/>
        </p:blipFill>
        <p:spPr>
          <a:xfrm>
            <a:off x="746975" y="141667"/>
            <a:ext cx="10792689" cy="5563673"/>
          </a:xfrm>
        </p:spPr>
      </p:pic>
      <p:cxnSp>
        <p:nvCxnSpPr>
          <p:cNvPr id="5" name="Straight Connector 4"/>
          <p:cNvCxnSpPr/>
          <p:nvPr/>
        </p:nvCxnSpPr>
        <p:spPr>
          <a:xfrm>
            <a:off x="8178085" y="4727573"/>
            <a:ext cx="1056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122017" y="5216971"/>
            <a:ext cx="1056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41120" y="3002834"/>
            <a:ext cx="8768795" cy="12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41120" y="3492231"/>
            <a:ext cx="8549855" cy="118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15474" y="2501587"/>
            <a:ext cx="6232323" cy="12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41120" y="3980600"/>
            <a:ext cx="13763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8" t="29803" r="27457" b="18268"/>
          <a:stretch/>
        </p:blipFill>
        <p:spPr>
          <a:xfrm>
            <a:off x="746974" y="90152"/>
            <a:ext cx="10715223" cy="6507062"/>
          </a:xfrm>
        </p:spPr>
      </p:pic>
    </p:spTree>
    <p:extLst>
      <p:ext uri="{BB962C8B-B14F-4D97-AF65-F5344CB8AC3E}">
        <p14:creationId xmlns:p14="http://schemas.microsoft.com/office/powerpoint/2010/main" val="11162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8" t="29492" r="25950" b="19201"/>
          <a:stretch/>
        </p:blipFill>
        <p:spPr>
          <a:xfrm>
            <a:off x="386365" y="141667"/>
            <a:ext cx="10934164" cy="6352596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4391695" y="3928688"/>
            <a:ext cx="1236372" cy="10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40935" y="4998031"/>
            <a:ext cx="2601533" cy="118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73498" y="5474548"/>
            <a:ext cx="1957589" cy="118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7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2" t="30114" r="26788" b="18269"/>
          <a:stretch/>
        </p:blipFill>
        <p:spPr>
          <a:xfrm>
            <a:off x="669702" y="154547"/>
            <a:ext cx="10947042" cy="6560321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4507605" y="3747752"/>
            <a:ext cx="50227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01660" y="4492583"/>
            <a:ext cx="543060" cy="21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7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30115" r="27289" b="20133"/>
          <a:stretch/>
        </p:blipFill>
        <p:spPr>
          <a:xfrm>
            <a:off x="592428" y="141667"/>
            <a:ext cx="10856889" cy="6339789"/>
          </a:xfrm>
        </p:spPr>
      </p:pic>
      <p:cxnSp>
        <p:nvCxnSpPr>
          <p:cNvPr id="5" name="Straight Connector 4"/>
          <p:cNvCxnSpPr/>
          <p:nvPr/>
        </p:nvCxnSpPr>
        <p:spPr>
          <a:xfrm>
            <a:off x="7173533" y="3001804"/>
            <a:ext cx="2305318" cy="118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615189" y="4212418"/>
            <a:ext cx="4752304" cy="247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11380" y="4649273"/>
            <a:ext cx="3400023" cy="13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2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16: Weather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You are now ready to complete Lab 16: Weather Variables</a:t>
            </a:r>
          </a:p>
          <a:p>
            <a:r>
              <a:rPr lang="en-US" sz="2400" dirty="0" smtClean="0"/>
              <a:t>Worth: 90 Minutes</a:t>
            </a:r>
          </a:p>
          <a:p>
            <a:r>
              <a:rPr lang="en-US" sz="2400" dirty="0" smtClean="0"/>
              <a:t>Use your notes and your understanding of drawing </a:t>
            </a:r>
            <a:r>
              <a:rPr lang="en-US" sz="2400" dirty="0" err="1" smtClean="0"/>
              <a:t>isolines</a:t>
            </a:r>
            <a:r>
              <a:rPr lang="en-US" sz="2400" dirty="0" smtClean="0"/>
              <a:t>, calculating gradient, and creating line graphs to complete all activities in your lab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70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30425" r="27792" b="17025"/>
          <a:stretch/>
        </p:blipFill>
        <p:spPr>
          <a:xfrm>
            <a:off x="850005" y="141667"/>
            <a:ext cx="10328857" cy="6513346"/>
          </a:xfrm>
        </p:spPr>
      </p:pic>
    </p:spTree>
    <p:extLst>
      <p:ext uri="{BB962C8B-B14F-4D97-AF65-F5344CB8AC3E}">
        <p14:creationId xmlns:p14="http://schemas.microsoft.com/office/powerpoint/2010/main" val="29002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1" t="30114" r="28964" b="25731"/>
          <a:stretch/>
        </p:blipFill>
        <p:spPr>
          <a:xfrm>
            <a:off x="656822" y="265176"/>
            <a:ext cx="10924732" cy="5898524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670479" y="2421228"/>
            <a:ext cx="5885645" cy="13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491803" y="2910625"/>
            <a:ext cx="8579476" cy="246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65234" y="3751553"/>
            <a:ext cx="5885645" cy="13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91803" y="4262907"/>
            <a:ext cx="6686282" cy="117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1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6" t="30425" r="27958" b="17957"/>
          <a:stretch/>
        </p:blipFill>
        <p:spPr>
          <a:xfrm>
            <a:off x="953037" y="128788"/>
            <a:ext cx="8796270" cy="6728943"/>
          </a:xfrm>
        </p:spPr>
      </p:pic>
      <p:sp>
        <p:nvSpPr>
          <p:cNvPr id="5" name="TextBox 4"/>
          <p:cNvSpPr txBox="1"/>
          <p:nvPr/>
        </p:nvSpPr>
        <p:spPr>
          <a:xfrm>
            <a:off x="7618282" y="3001880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13</a:t>
            </a: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807595" y="2170643"/>
            <a:ext cx="3631842" cy="13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807595" y="2987974"/>
            <a:ext cx="3631842" cy="13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07595" y="3805305"/>
            <a:ext cx="40439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807595" y="4507233"/>
            <a:ext cx="3631842" cy="13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07595" y="5190916"/>
            <a:ext cx="3052292" cy="321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5" t="31358" r="27457" b="17024"/>
          <a:stretch/>
        </p:blipFill>
        <p:spPr>
          <a:xfrm>
            <a:off x="682581" y="141668"/>
            <a:ext cx="10650827" cy="6452691"/>
          </a:xfrm>
        </p:spPr>
      </p:pic>
    </p:spTree>
    <p:extLst>
      <p:ext uri="{BB962C8B-B14F-4D97-AF65-F5344CB8AC3E}">
        <p14:creationId xmlns:p14="http://schemas.microsoft.com/office/powerpoint/2010/main" val="2382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7" t="29803" r="27958" b="17957"/>
          <a:stretch/>
        </p:blipFill>
        <p:spPr>
          <a:xfrm>
            <a:off x="1532584" y="0"/>
            <a:ext cx="8139449" cy="6637998"/>
          </a:xfrm>
        </p:spPr>
      </p:pic>
    </p:spTree>
    <p:extLst>
      <p:ext uri="{BB962C8B-B14F-4D97-AF65-F5344CB8AC3E}">
        <p14:creationId xmlns:p14="http://schemas.microsoft.com/office/powerpoint/2010/main" val="36481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8" t="30425" r="27122" b="21067"/>
          <a:stretch/>
        </p:blipFill>
        <p:spPr>
          <a:xfrm>
            <a:off x="837126" y="175024"/>
            <a:ext cx="10818253" cy="6273782"/>
          </a:xfrm>
        </p:spPr>
      </p:pic>
    </p:spTree>
    <p:extLst>
      <p:ext uri="{BB962C8B-B14F-4D97-AF65-F5344CB8AC3E}">
        <p14:creationId xmlns:p14="http://schemas.microsoft.com/office/powerpoint/2010/main" val="21136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29181" r="27457" b="23555"/>
          <a:stretch/>
        </p:blipFill>
        <p:spPr>
          <a:xfrm>
            <a:off x="910768" y="265176"/>
            <a:ext cx="10370461" cy="5859886"/>
          </a:xfrm>
        </p:spPr>
      </p:pic>
      <p:sp>
        <p:nvSpPr>
          <p:cNvPr id="5" name="TextBox 4"/>
          <p:cNvSpPr txBox="1"/>
          <p:nvPr/>
        </p:nvSpPr>
        <p:spPr>
          <a:xfrm>
            <a:off x="3812147" y="4804922"/>
            <a:ext cx="323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ESRT page 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06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5" t="29492" r="30303" b="17336"/>
          <a:stretch/>
        </p:blipFill>
        <p:spPr>
          <a:xfrm>
            <a:off x="1131194" y="128789"/>
            <a:ext cx="9929610" cy="6606864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6465194" y="2279561"/>
            <a:ext cx="2382592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57588" y="2717442"/>
            <a:ext cx="4881094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7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29181" r="28126" b="17646"/>
          <a:stretch/>
        </p:blipFill>
        <p:spPr>
          <a:xfrm>
            <a:off x="875762" y="174894"/>
            <a:ext cx="10264464" cy="6549338"/>
          </a:xfrm>
        </p:spPr>
      </p:pic>
    </p:spTree>
    <p:extLst>
      <p:ext uri="{BB962C8B-B14F-4D97-AF65-F5344CB8AC3E}">
        <p14:creationId xmlns:p14="http://schemas.microsoft.com/office/powerpoint/2010/main" val="66210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1" t="30114" r="28294" b="32261"/>
          <a:stretch/>
        </p:blipFill>
        <p:spPr>
          <a:xfrm>
            <a:off x="370384" y="154547"/>
            <a:ext cx="11451229" cy="5112911"/>
          </a:xfrm>
        </p:spPr>
      </p:pic>
      <p:cxnSp>
        <p:nvCxnSpPr>
          <p:cNvPr id="5" name="Straight Connector 4"/>
          <p:cNvCxnSpPr/>
          <p:nvPr/>
        </p:nvCxnSpPr>
        <p:spPr>
          <a:xfrm>
            <a:off x="4056846" y="2377732"/>
            <a:ext cx="6794033" cy="48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41120" y="2884868"/>
            <a:ext cx="9509759" cy="80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3389790"/>
            <a:ext cx="4930891" cy="53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5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t="33665" r="33662" b="30623"/>
          <a:stretch/>
        </p:blipFill>
        <p:spPr>
          <a:xfrm>
            <a:off x="103030" y="61983"/>
            <a:ext cx="6758217" cy="3867912"/>
          </a:xfrm>
          <a:prstGeom prst="rect">
            <a:avLst/>
          </a:prstGeom>
        </p:spPr>
      </p:pic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4" t="30425" r="28293" b="17335"/>
          <a:stretch/>
        </p:blipFill>
        <p:spPr>
          <a:xfrm>
            <a:off x="6156101" y="2785588"/>
            <a:ext cx="6035899" cy="4072412"/>
          </a:xfrm>
        </p:spPr>
      </p:pic>
    </p:spTree>
    <p:extLst>
      <p:ext uri="{BB962C8B-B14F-4D97-AF65-F5344CB8AC3E}">
        <p14:creationId xmlns:p14="http://schemas.microsoft.com/office/powerpoint/2010/main" val="333524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3" t="29803" r="28126" b="29462"/>
          <a:stretch/>
        </p:blipFill>
        <p:spPr>
          <a:xfrm>
            <a:off x="734096" y="167425"/>
            <a:ext cx="11153104" cy="5351857"/>
          </a:xfrm>
        </p:spPr>
      </p:pic>
      <p:cxnSp>
        <p:nvCxnSpPr>
          <p:cNvPr id="5" name="Straight Connector 4"/>
          <p:cNvCxnSpPr/>
          <p:nvPr/>
        </p:nvCxnSpPr>
        <p:spPr>
          <a:xfrm>
            <a:off x="4597759" y="2351974"/>
            <a:ext cx="6465193" cy="177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77285" y="2843353"/>
            <a:ext cx="86288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74254" y="3316994"/>
            <a:ext cx="3631842" cy="13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1" t="33469" r="34296" b="31016"/>
          <a:stretch/>
        </p:blipFill>
        <p:spPr>
          <a:xfrm>
            <a:off x="0" y="-1"/>
            <a:ext cx="6258206" cy="3618963"/>
          </a:xfrm>
          <a:prstGeom prst="rect">
            <a:avLst/>
          </a:prstGeom>
        </p:spPr>
      </p:pic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9" t="30425" r="28461" b="17957"/>
          <a:stretch/>
        </p:blipFill>
        <p:spPr>
          <a:xfrm>
            <a:off x="5839843" y="2640169"/>
            <a:ext cx="6352158" cy="4217831"/>
          </a:xfrm>
        </p:spPr>
      </p:pic>
    </p:spTree>
    <p:extLst>
      <p:ext uri="{BB962C8B-B14F-4D97-AF65-F5344CB8AC3E}">
        <p14:creationId xmlns:p14="http://schemas.microsoft.com/office/powerpoint/2010/main" val="33375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30425" r="28126" b="41279"/>
          <a:stretch/>
        </p:blipFill>
        <p:spPr>
          <a:xfrm>
            <a:off x="405685" y="142697"/>
            <a:ext cx="11140226" cy="3782689"/>
          </a:xfrm>
        </p:spPr>
      </p:pic>
      <p:pic>
        <p:nvPicPr>
          <p:cNvPr id="5" name="Picture 4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4" t="31703" r="39260" b="29053"/>
          <a:stretch/>
        </p:blipFill>
        <p:spPr>
          <a:xfrm>
            <a:off x="4421745" y="3549161"/>
            <a:ext cx="3540458" cy="330883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383370" y="2300458"/>
            <a:ext cx="5467509" cy="30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84857" y="2812666"/>
            <a:ext cx="7443988" cy="13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9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t="30736" r="29131" b="34749"/>
          <a:stretch/>
        </p:blipFill>
        <p:spPr>
          <a:xfrm>
            <a:off x="450761" y="94466"/>
            <a:ext cx="11307650" cy="4902926"/>
          </a:xfrm>
        </p:spPr>
      </p:pic>
      <p:pic>
        <p:nvPicPr>
          <p:cNvPr id="5" name="Picture 4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2" t="31703" r="31866" b="27876"/>
          <a:stretch/>
        </p:blipFill>
        <p:spPr>
          <a:xfrm>
            <a:off x="6503830" y="4204952"/>
            <a:ext cx="4597759" cy="26530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932610" y="2344344"/>
            <a:ext cx="59182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30310" y="2815614"/>
            <a:ext cx="10238704" cy="4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30310" y="3291742"/>
            <a:ext cx="1378039" cy="80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2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4" t="29803" r="28628" b="17647"/>
          <a:stretch/>
        </p:blipFill>
        <p:spPr>
          <a:xfrm>
            <a:off x="1169829" y="116927"/>
            <a:ext cx="9852339" cy="6741073"/>
          </a:xfrm>
        </p:spPr>
      </p:pic>
    </p:spTree>
    <p:extLst>
      <p:ext uri="{BB962C8B-B14F-4D97-AF65-F5344CB8AC3E}">
        <p14:creationId xmlns:p14="http://schemas.microsoft.com/office/powerpoint/2010/main" val="25482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1" y="214343"/>
            <a:ext cx="9602789" cy="2667000"/>
          </a:xfrm>
        </p:spPr>
        <p:txBody>
          <a:bodyPr/>
          <a:lstStyle/>
          <a:p>
            <a:r>
              <a:rPr lang="en-US" sz="8000" dirty="0" smtClean="0"/>
              <a:t>Unit 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Part II: Water &amp; Climate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1" y="3665111"/>
            <a:ext cx="9602789" cy="19371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Topic 1: the water cycle</a:t>
            </a:r>
          </a:p>
          <a:p>
            <a:r>
              <a:rPr lang="en-US" sz="3200" dirty="0" smtClean="0"/>
              <a:t>Topic 2: climate variables</a:t>
            </a:r>
          </a:p>
          <a:p>
            <a:r>
              <a:rPr lang="en-US" sz="3200" dirty="0" smtClean="0"/>
              <a:t>Topic 3: rainfall patterns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03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28870" r="26118" b="19823"/>
          <a:stretch/>
        </p:blipFill>
        <p:spPr>
          <a:xfrm>
            <a:off x="566671" y="154545"/>
            <a:ext cx="11120092" cy="6529590"/>
          </a:xfrm>
        </p:spPr>
      </p:pic>
      <p:pic>
        <p:nvPicPr>
          <p:cNvPr id="6" name="Picture 5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30133" r="35774" b="26895"/>
          <a:stretch/>
        </p:blipFill>
        <p:spPr>
          <a:xfrm>
            <a:off x="3644720" y="3419340"/>
            <a:ext cx="3683359" cy="282047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235260" y="3168203"/>
            <a:ext cx="1487512" cy="12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38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www.earthtoleigh.com/documents/keynotes/4%20-%20Water%20and%20Climate.pdf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1" t="29152" r="30704" b="19831"/>
          <a:stretch/>
        </p:blipFill>
        <p:spPr>
          <a:xfrm>
            <a:off x="1053920" y="1"/>
            <a:ext cx="999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9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26694" r="22769" b="14848"/>
          <a:stretch/>
        </p:blipFill>
        <p:spPr>
          <a:xfrm>
            <a:off x="274243" y="167426"/>
            <a:ext cx="11509926" cy="6517667"/>
          </a:xfrm>
        </p:spPr>
      </p:pic>
      <p:cxnSp>
        <p:nvCxnSpPr>
          <p:cNvPr id="8" name="Straight Connector 7"/>
          <p:cNvCxnSpPr/>
          <p:nvPr/>
        </p:nvCxnSpPr>
        <p:spPr>
          <a:xfrm>
            <a:off x="7817476" y="2305318"/>
            <a:ext cx="10818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5" t="28870" r="30805" b="30706"/>
          <a:stretch/>
        </p:blipFill>
        <p:spPr>
          <a:xfrm>
            <a:off x="220359" y="265176"/>
            <a:ext cx="11751280" cy="6014434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4829578" y="2807594"/>
            <a:ext cx="5602309" cy="25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594834" y="3387144"/>
            <a:ext cx="9256045" cy="364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94834" y="3887274"/>
            <a:ext cx="2629436" cy="2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91211" y="4619224"/>
            <a:ext cx="2232339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7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1" t="32290" r="27122" b="17025"/>
          <a:stretch/>
        </p:blipFill>
        <p:spPr>
          <a:xfrm>
            <a:off x="553791" y="141667"/>
            <a:ext cx="11243256" cy="6592270"/>
          </a:xfrm>
        </p:spPr>
      </p:pic>
    </p:spTree>
    <p:extLst>
      <p:ext uri="{BB962C8B-B14F-4D97-AF65-F5344CB8AC3E}">
        <p14:creationId xmlns:p14="http://schemas.microsoft.com/office/powerpoint/2010/main" val="32839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t="27937" r="25950" b="20133"/>
          <a:stretch/>
        </p:blipFill>
        <p:spPr>
          <a:xfrm>
            <a:off x="592427" y="154546"/>
            <a:ext cx="10947043" cy="6599840"/>
          </a:xfrm>
        </p:spPr>
      </p:pic>
      <p:cxnSp>
        <p:nvCxnSpPr>
          <p:cNvPr id="6" name="Straight Connector 5"/>
          <p:cNvCxnSpPr/>
          <p:nvPr/>
        </p:nvCxnSpPr>
        <p:spPr>
          <a:xfrm>
            <a:off x="1631324" y="2919212"/>
            <a:ext cx="5027053" cy="42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41313" y="2453427"/>
            <a:ext cx="2232339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1324" y="3380707"/>
            <a:ext cx="2747493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01036" y="4019327"/>
            <a:ext cx="1742941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31324" y="4485113"/>
            <a:ext cx="4342328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6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3" t="27685" r="25933" b="18713"/>
          <a:stretch/>
        </p:blipFill>
        <p:spPr>
          <a:xfrm>
            <a:off x="874643" y="233503"/>
            <a:ext cx="10217427" cy="6491521"/>
          </a:xfrm>
        </p:spPr>
      </p:pic>
      <p:cxnSp>
        <p:nvCxnSpPr>
          <p:cNvPr id="15" name="Straight Connector 14"/>
          <p:cNvCxnSpPr/>
          <p:nvPr/>
        </p:nvCxnSpPr>
        <p:spPr>
          <a:xfrm>
            <a:off x="3863660" y="2493608"/>
            <a:ext cx="2232339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72341" y="2911756"/>
            <a:ext cx="4818847" cy="42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72341" y="3329905"/>
            <a:ext cx="4818847" cy="42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72341" y="3748054"/>
            <a:ext cx="4818847" cy="42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2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5" t="28559" r="26118" b="20134"/>
          <a:stretch/>
        </p:blipFill>
        <p:spPr>
          <a:xfrm>
            <a:off x="837126" y="167427"/>
            <a:ext cx="10547798" cy="6445876"/>
          </a:xfrm>
        </p:spPr>
      </p:pic>
      <p:cxnSp>
        <p:nvCxnSpPr>
          <p:cNvPr id="6" name="Straight Connector 5"/>
          <p:cNvCxnSpPr/>
          <p:nvPr/>
        </p:nvCxnSpPr>
        <p:spPr>
          <a:xfrm>
            <a:off x="3730580" y="2404058"/>
            <a:ext cx="2232339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5566" y="2820473"/>
            <a:ext cx="3906592" cy="214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05566" y="3254063"/>
            <a:ext cx="184597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35367" y="4304809"/>
            <a:ext cx="20176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35368" y="3871219"/>
            <a:ext cx="3176790" cy="214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7" t="28249" r="31139" b="29773"/>
          <a:stretch/>
        </p:blipFill>
        <p:spPr>
          <a:xfrm>
            <a:off x="487250" y="149266"/>
            <a:ext cx="11217498" cy="6283658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2262389" y="4314423"/>
            <a:ext cx="1627031" cy="8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75301" y="5018469"/>
            <a:ext cx="1189150" cy="42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27797" y="5739686"/>
            <a:ext cx="1923246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61726" y="5739686"/>
            <a:ext cx="2232339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6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3" t="28559" r="24778" b="19823"/>
          <a:stretch/>
        </p:blipFill>
        <p:spPr>
          <a:xfrm>
            <a:off x="540912" y="154546"/>
            <a:ext cx="11243257" cy="6369898"/>
          </a:xfrm>
        </p:spPr>
      </p:pic>
      <p:cxnSp>
        <p:nvCxnSpPr>
          <p:cNvPr id="6" name="Straight Connector 5"/>
          <p:cNvCxnSpPr/>
          <p:nvPr/>
        </p:nvCxnSpPr>
        <p:spPr>
          <a:xfrm>
            <a:off x="3640427" y="2326785"/>
            <a:ext cx="2232339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50264" y="2803303"/>
            <a:ext cx="4589173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3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27937" r="25783" b="20133"/>
          <a:stretch/>
        </p:blipFill>
        <p:spPr>
          <a:xfrm>
            <a:off x="592427" y="128789"/>
            <a:ext cx="11037195" cy="6536209"/>
          </a:xfrm>
        </p:spPr>
      </p:pic>
    </p:spTree>
    <p:extLst>
      <p:ext uri="{BB962C8B-B14F-4D97-AF65-F5344CB8AC3E}">
        <p14:creationId xmlns:p14="http://schemas.microsoft.com/office/powerpoint/2010/main" val="38466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3%20-%20Weather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3" t="28559" r="25950" b="16714"/>
          <a:stretch/>
        </p:blipFill>
        <p:spPr>
          <a:xfrm>
            <a:off x="888642" y="136387"/>
            <a:ext cx="10625071" cy="6538504"/>
          </a:xfrm>
        </p:spPr>
      </p:pic>
      <p:pic>
        <p:nvPicPr>
          <p:cNvPr id="6" name="Content Placeholder 4" descr="http://www.earthtoleigh.com/documents/keynotes/3%20-%20Weather.pdf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4" t="30114" r="31307" b="27597"/>
          <a:stretch/>
        </p:blipFill>
        <p:spPr>
          <a:xfrm>
            <a:off x="1803041" y="4043965"/>
            <a:ext cx="3915653" cy="2305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9881" y="4973321"/>
            <a:ext cx="3410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803041" y="3405639"/>
            <a:ext cx="3670480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88652" y="3837906"/>
            <a:ext cx="1442435" cy="128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8" t="28249" r="25280" b="20445"/>
          <a:stretch/>
        </p:blipFill>
        <p:spPr>
          <a:xfrm>
            <a:off x="502276" y="115910"/>
            <a:ext cx="11153104" cy="6572366"/>
          </a:xfrm>
        </p:spPr>
      </p:pic>
    </p:spTree>
    <p:extLst>
      <p:ext uri="{BB962C8B-B14F-4D97-AF65-F5344CB8AC3E}">
        <p14:creationId xmlns:p14="http://schemas.microsoft.com/office/powerpoint/2010/main" val="37575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t="28559" r="25448" b="19823"/>
          <a:stretch/>
        </p:blipFill>
        <p:spPr>
          <a:xfrm>
            <a:off x="592427" y="141668"/>
            <a:ext cx="11037196" cy="6543480"/>
          </a:xfrm>
        </p:spPr>
      </p:pic>
      <p:cxnSp>
        <p:nvCxnSpPr>
          <p:cNvPr id="6" name="Straight Connector 5"/>
          <p:cNvCxnSpPr/>
          <p:nvPr/>
        </p:nvCxnSpPr>
        <p:spPr>
          <a:xfrm>
            <a:off x="3878686" y="2970729"/>
            <a:ext cx="2650903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91177" y="3413408"/>
            <a:ext cx="34043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391177" y="3851797"/>
            <a:ext cx="3198254" cy="4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28249" r="25616" b="20756"/>
          <a:stretch/>
        </p:blipFill>
        <p:spPr>
          <a:xfrm>
            <a:off x="618185" y="154547"/>
            <a:ext cx="11011438" cy="6426601"/>
          </a:xfrm>
        </p:spPr>
      </p:pic>
      <p:cxnSp>
        <p:nvCxnSpPr>
          <p:cNvPr id="6" name="Straight Connector 5"/>
          <p:cNvCxnSpPr/>
          <p:nvPr/>
        </p:nvCxnSpPr>
        <p:spPr>
          <a:xfrm>
            <a:off x="4593464" y="3009365"/>
            <a:ext cx="2232339" cy="4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51277" y="3487224"/>
            <a:ext cx="32583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51277" y="3965084"/>
            <a:ext cx="34601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6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27937" r="32479" b="44388"/>
          <a:stretch/>
        </p:blipFill>
        <p:spPr>
          <a:xfrm>
            <a:off x="875763" y="168454"/>
            <a:ext cx="10328856" cy="391178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22" y="4034575"/>
            <a:ext cx="3321677" cy="28234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782890" y="3460127"/>
            <a:ext cx="5648997" cy="4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700269" y="3915177"/>
            <a:ext cx="6224790" cy="214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22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27937" r="25280" b="18579"/>
          <a:stretch/>
        </p:blipFill>
        <p:spPr>
          <a:xfrm>
            <a:off x="824248" y="154546"/>
            <a:ext cx="10599312" cy="6557849"/>
          </a:xfrm>
        </p:spPr>
      </p:pic>
    </p:spTree>
    <p:extLst>
      <p:ext uri="{BB962C8B-B14F-4D97-AF65-F5344CB8AC3E}">
        <p14:creationId xmlns:p14="http://schemas.microsoft.com/office/powerpoint/2010/main" val="24468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</a:t>
            </a:r>
            <a:r>
              <a:rPr lang="en-US" dirty="0" smtClean="0">
                <a:hlinkClick r:id="rId2"/>
              </a:rPr>
              <a:t>The Water Cycle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Cycle Review: “Fill in the Blanks”</a:t>
            </a:r>
            <a:endParaRPr lang="en-US" dirty="0"/>
          </a:p>
        </p:txBody>
      </p:sp>
      <p:pic>
        <p:nvPicPr>
          <p:cNvPr id="4" name="Content Placeholder 3" descr="http://www.earthtoleigh.com/documents/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5499" r="25448" b="12982"/>
          <a:stretch/>
        </p:blipFill>
        <p:spPr>
          <a:xfrm>
            <a:off x="2601532" y="1635617"/>
            <a:ext cx="6658377" cy="5070951"/>
          </a:xfrm>
        </p:spPr>
      </p:pic>
    </p:spTree>
    <p:extLst>
      <p:ext uri="{BB962C8B-B14F-4D97-AF65-F5344CB8AC3E}">
        <p14:creationId xmlns:p14="http://schemas.microsoft.com/office/powerpoint/2010/main" val="11658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Cycle Review: “Fill in the Blanks”</a:t>
            </a:r>
            <a:endParaRPr lang="en-US" dirty="0"/>
          </a:p>
        </p:txBody>
      </p:sp>
      <p:pic>
        <p:nvPicPr>
          <p:cNvPr id="4" name="Content Placeholder 3" descr="http://www.earthtoleigh.com/documents/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5499" r="25448" b="12982"/>
          <a:stretch/>
        </p:blipFill>
        <p:spPr>
          <a:xfrm>
            <a:off x="2601532" y="1635617"/>
            <a:ext cx="6658377" cy="5070951"/>
          </a:xfrm>
        </p:spPr>
      </p:pic>
      <p:sp>
        <p:nvSpPr>
          <p:cNvPr id="3" name="TextBox 2"/>
          <p:cNvSpPr txBox="1"/>
          <p:nvPr/>
        </p:nvSpPr>
        <p:spPr>
          <a:xfrm>
            <a:off x="7765960" y="3670479"/>
            <a:ext cx="14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Evaporation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7167" y="2818326"/>
            <a:ext cx="159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Condensation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66706" y="3244402"/>
            <a:ext cx="159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Transpiration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6933" y="2700269"/>
            <a:ext cx="159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96933" y="3801760"/>
            <a:ext cx="159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Runoff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91627" y="5215111"/>
            <a:ext cx="159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Infiltration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86461" y="6443796"/>
            <a:ext cx="159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Cycle Review: “Fill in the Blanks”</a:t>
            </a:r>
            <a:endParaRPr lang="en-US" dirty="0"/>
          </a:p>
        </p:txBody>
      </p:sp>
      <p:pic>
        <p:nvPicPr>
          <p:cNvPr id="5" name="Content Placeholder 4" descr="http://www.earthtoleigh.com/documents/keynotes/4%20-%20Water%20and%20Climate.pdf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28559" r="30303" b="19512"/>
          <a:stretch/>
        </p:blipFill>
        <p:spPr>
          <a:xfrm>
            <a:off x="1017431" y="166709"/>
            <a:ext cx="9736428" cy="6691291"/>
          </a:xfrm>
        </p:spPr>
      </p:pic>
    </p:spTree>
    <p:extLst>
      <p:ext uri="{BB962C8B-B14F-4D97-AF65-F5344CB8AC3E}">
        <p14:creationId xmlns:p14="http://schemas.microsoft.com/office/powerpoint/2010/main" val="3726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B7E3C02-E47E-4702-8BC9-1082997D9C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0</TotalTime>
  <Words>533</Words>
  <Application>Microsoft Office PowerPoint</Application>
  <PresentationFormat>Widescreen</PresentationFormat>
  <Paragraphs>116</Paragraphs>
  <Slides>130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Arial</vt:lpstr>
      <vt:lpstr>Comic Sans MS</vt:lpstr>
      <vt:lpstr>Georgia</vt:lpstr>
      <vt:lpstr>Ocean 16x9</vt:lpstr>
      <vt:lpstr>  Unit 8:  Weather, Water &amp; Climate  Part I: Weather</vt:lpstr>
      <vt:lpstr>PowerPoint Presentation</vt:lpstr>
      <vt:lpstr>Hurricanes 101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 Katrina Aftermath</vt:lpstr>
      <vt:lpstr>Questions? </vt:lpstr>
      <vt:lpstr>Joplin, Missouri Tornado: May 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“How Tornadoes Form”</vt:lpstr>
      <vt:lpstr>Hurricanes vs. Tornadoes:   How Are They Similar?  How Are They Different?</vt:lpstr>
      <vt:lpstr>Hurricanes vs. Tornadoes:   How Are They Similar?  How Are They Different?</vt:lpstr>
      <vt:lpstr>Questions?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  <vt:lpstr>PowerPoint Presentation</vt:lpstr>
      <vt:lpstr>“Station Models”  </vt:lpstr>
      <vt:lpstr>Questions? </vt:lpstr>
      <vt:lpstr>Lab 15: Weather Instruments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  <vt:lpstr>Lab 16: Weather Variables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  <vt:lpstr>Unit 8 Part II: Water &amp; 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 Water Cycle”</vt:lpstr>
      <vt:lpstr>Water Cycle Review: “Fill in the Blanks”</vt:lpstr>
      <vt:lpstr>Water Cycle Review: “Fill in the Blanks”</vt:lpstr>
      <vt:lpstr>Questions? </vt:lpstr>
      <vt:lpstr>Water Cycle Review: “Fill in the Blanks”</vt:lpstr>
      <vt:lpstr>Before we look at “climate variables,” first we must ask… WHAT IS CLIMATE??</vt:lpstr>
      <vt:lpstr>PowerPoint Presentation</vt:lpstr>
      <vt:lpstr>PowerPoint Presentation</vt:lpstr>
      <vt:lpstr>PowerPoint Presentation</vt:lpstr>
      <vt:lpstr>PowerPoint Presentation</vt:lpstr>
      <vt:lpstr>ESRT pg. 14</vt:lpstr>
      <vt:lpstr>PowerPoint Presentation</vt:lpstr>
      <vt:lpstr>PowerPoint Presentation</vt:lpstr>
      <vt:lpstr>PowerPoint Presentation</vt:lpstr>
      <vt:lpstr>PowerPoint Presentation</vt:lpstr>
      <vt:lpstr>ESRT pg. 4</vt:lpstr>
      <vt:lpstr>PowerPoint Presentation</vt:lpstr>
      <vt:lpstr>ESRT pg.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  <vt:lpstr>Lab 17: Climate Variables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2017-03-28T14:08:03Z</dcterms:created>
  <dcterms:modified xsi:type="dcterms:W3CDTF">2018-04-25T18:07:37Z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TC028952569991</vt:lpwstr>
  </property>
</Properties>
</file>